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1" r:id="rId1"/>
  </p:sldMasterIdLst>
  <p:notesMasterIdLst>
    <p:notesMasterId r:id="rId40"/>
  </p:notesMasterIdLst>
  <p:handoutMasterIdLst>
    <p:handoutMasterId r:id="rId41"/>
  </p:handoutMasterIdLst>
  <p:sldIdLst>
    <p:sldId id="316" r:id="rId2"/>
    <p:sldId id="400" r:id="rId3"/>
    <p:sldId id="306" r:id="rId4"/>
    <p:sldId id="447" r:id="rId5"/>
    <p:sldId id="448" r:id="rId6"/>
    <p:sldId id="310" r:id="rId7"/>
    <p:sldId id="516" r:id="rId8"/>
    <p:sldId id="525" r:id="rId9"/>
    <p:sldId id="521" r:id="rId10"/>
    <p:sldId id="520" r:id="rId11"/>
    <p:sldId id="541" r:id="rId12"/>
    <p:sldId id="527" r:id="rId13"/>
    <p:sldId id="532" r:id="rId14"/>
    <p:sldId id="476" r:id="rId15"/>
    <p:sldId id="450" r:id="rId16"/>
    <p:sldId id="451" r:id="rId17"/>
    <p:sldId id="557" r:id="rId18"/>
    <p:sldId id="558" r:id="rId19"/>
    <p:sldId id="559" r:id="rId20"/>
    <p:sldId id="488" r:id="rId21"/>
    <p:sldId id="406" r:id="rId22"/>
    <p:sldId id="472" r:id="rId23"/>
    <p:sldId id="548" r:id="rId24"/>
    <p:sldId id="554" r:id="rId25"/>
    <p:sldId id="555" r:id="rId26"/>
    <p:sldId id="421" r:id="rId27"/>
    <p:sldId id="549" r:id="rId28"/>
    <p:sldId id="473" r:id="rId29"/>
    <p:sldId id="553" r:id="rId30"/>
    <p:sldId id="490" r:id="rId31"/>
    <p:sldId id="455" r:id="rId32"/>
    <p:sldId id="456" r:id="rId33"/>
    <p:sldId id="484" r:id="rId34"/>
    <p:sldId id="545" r:id="rId35"/>
    <p:sldId id="552" r:id="rId36"/>
    <p:sldId id="551" r:id="rId37"/>
    <p:sldId id="546" r:id="rId38"/>
    <p:sldId id="320" r:id="rId39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1AB07"/>
    <a:srgbClr val="89AB1C"/>
    <a:srgbClr val="78AB2C"/>
    <a:srgbClr val="74A52B"/>
    <a:srgbClr val="977E6A"/>
    <a:srgbClr val="979087"/>
    <a:srgbClr val="BBB2A7"/>
    <a:srgbClr val="EEE36E"/>
    <a:srgbClr val="A7A793"/>
    <a:srgbClr val="6FA5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85043" autoAdjust="0"/>
  </p:normalViewPr>
  <p:slideViewPr>
    <p:cSldViewPr snapToGrid="0">
      <p:cViewPr>
        <p:scale>
          <a:sx n="60" d="100"/>
          <a:sy n="60" d="100"/>
        </p:scale>
        <p:origin x="-1746" y="-120"/>
      </p:cViewPr>
      <p:guideLst>
        <p:guide orient="horz"/>
        <p:guide pos="14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634" y="-102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60C324-0168-4C71-95A3-632F788FDF33}" type="doc">
      <dgm:prSet loTypeId="urn:microsoft.com/office/officeart/2005/8/layout/cycle8" loCatId="cycle" qsTypeId="urn:microsoft.com/office/officeart/2005/8/quickstyle/simple5" qsCatId="simple" csTypeId="urn:microsoft.com/office/officeart/2005/8/colors/colorful3" csCatId="colorful" phldr="1"/>
      <dgm:spPr/>
    </dgm:pt>
    <dgm:pt modelId="{11812ED9-9D91-4F75-AA6E-BB5D29CC443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Water</a:t>
          </a:r>
        </a:p>
        <a:p>
          <a:r>
            <a:rPr lang="en-US" dirty="0" smtClean="0">
              <a:solidFill>
                <a:schemeClr val="tx1"/>
              </a:solidFill>
            </a:rPr>
            <a:t> - 31250 L</a:t>
          </a:r>
        </a:p>
      </dgm:t>
    </dgm:pt>
    <dgm:pt modelId="{913CFE9D-543C-466A-AD1E-A1A4DA0D7781}" type="parTrans" cxnId="{C718F1BA-1C6F-4CF5-BCB5-90E848D6BD4D}">
      <dgm:prSet/>
      <dgm:spPr/>
      <dgm:t>
        <a:bodyPr/>
        <a:lstStyle/>
        <a:p>
          <a:endParaRPr lang="en-US"/>
        </a:p>
      </dgm:t>
    </dgm:pt>
    <dgm:pt modelId="{43E19333-64BB-4622-9169-D2E4A6722E3D}" type="sibTrans" cxnId="{C718F1BA-1C6F-4CF5-BCB5-90E848D6BD4D}">
      <dgm:prSet/>
      <dgm:spPr/>
      <dgm:t>
        <a:bodyPr/>
        <a:lstStyle/>
        <a:p>
          <a:endParaRPr lang="en-US"/>
        </a:p>
      </dgm:t>
    </dgm:pt>
    <dgm:pt modelId="{74F045AF-DB40-46AB-A739-55055413036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Raw Materials</a:t>
          </a:r>
        </a:p>
        <a:p>
          <a:r>
            <a:rPr lang="en-US" dirty="0" smtClean="0">
              <a:solidFill>
                <a:schemeClr val="tx1"/>
              </a:solidFill>
            </a:rPr>
            <a:t>-18,3 %</a:t>
          </a:r>
          <a:endParaRPr lang="en-US" dirty="0">
            <a:solidFill>
              <a:schemeClr val="tx1"/>
            </a:solidFill>
          </a:endParaRPr>
        </a:p>
      </dgm:t>
    </dgm:pt>
    <dgm:pt modelId="{80D874F5-F59B-48CE-AA0F-A3287CFE089A}" type="parTrans" cxnId="{2DA64927-0B27-4510-ADDD-53EB9B811259}">
      <dgm:prSet/>
      <dgm:spPr/>
      <dgm:t>
        <a:bodyPr/>
        <a:lstStyle/>
        <a:p>
          <a:endParaRPr lang="en-US"/>
        </a:p>
      </dgm:t>
    </dgm:pt>
    <dgm:pt modelId="{BEF005D9-1F2C-4C61-AC56-F0A81ED99F82}" type="sibTrans" cxnId="{2DA64927-0B27-4510-ADDD-53EB9B811259}">
      <dgm:prSet/>
      <dgm:spPr/>
      <dgm:t>
        <a:bodyPr/>
        <a:lstStyle/>
        <a:p>
          <a:endParaRPr lang="en-US"/>
        </a:p>
      </dgm:t>
    </dgm:pt>
    <dgm:pt modelId="{8EB4DB2C-1E5E-4718-9F2E-26036FA7B611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Electricity</a:t>
          </a:r>
        </a:p>
        <a:p>
          <a:r>
            <a:rPr lang="en-US" dirty="0" smtClean="0">
              <a:solidFill>
                <a:schemeClr val="tx1"/>
              </a:solidFill>
            </a:rPr>
            <a:t> - 20 %</a:t>
          </a:r>
          <a:endParaRPr lang="en-US" dirty="0">
            <a:solidFill>
              <a:schemeClr val="tx1"/>
            </a:solidFill>
          </a:endParaRPr>
        </a:p>
      </dgm:t>
    </dgm:pt>
    <dgm:pt modelId="{D29741CA-62C0-414F-B7E0-476D73BE5C85}" type="parTrans" cxnId="{6BD453EB-504E-4260-B2AD-B31230A0E7B3}">
      <dgm:prSet/>
      <dgm:spPr/>
      <dgm:t>
        <a:bodyPr/>
        <a:lstStyle/>
        <a:p>
          <a:endParaRPr lang="en-US"/>
        </a:p>
      </dgm:t>
    </dgm:pt>
    <dgm:pt modelId="{FE613172-4B44-4EC5-8E9A-4876B0FD38C8}" type="sibTrans" cxnId="{6BD453EB-504E-4260-B2AD-B31230A0E7B3}">
      <dgm:prSet/>
      <dgm:spPr/>
      <dgm:t>
        <a:bodyPr/>
        <a:lstStyle/>
        <a:p>
          <a:endParaRPr lang="en-US"/>
        </a:p>
      </dgm:t>
    </dgm:pt>
    <dgm:pt modelId="{4BE00582-DA05-4422-BAE7-45F0CA8B4452}" type="pres">
      <dgm:prSet presAssocID="{6C60C324-0168-4C71-95A3-632F788FDF33}" presName="compositeShape" presStyleCnt="0">
        <dgm:presLayoutVars>
          <dgm:chMax val="7"/>
          <dgm:dir/>
          <dgm:resizeHandles val="exact"/>
        </dgm:presLayoutVars>
      </dgm:prSet>
      <dgm:spPr/>
    </dgm:pt>
    <dgm:pt modelId="{7FFD99A3-B70B-4D30-8C61-38F6BB6DA5BD}" type="pres">
      <dgm:prSet presAssocID="{6C60C324-0168-4C71-95A3-632F788FDF33}" presName="wedge1" presStyleLbl="node1" presStyleIdx="0" presStyleCnt="3" custScaleX="102065"/>
      <dgm:spPr/>
      <dgm:t>
        <a:bodyPr/>
        <a:lstStyle/>
        <a:p>
          <a:endParaRPr lang="en-US"/>
        </a:p>
      </dgm:t>
    </dgm:pt>
    <dgm:pt modelId="{DF784576-A538-4F14-8C42-F8022B8811E8}" type="pres">
      <dgm:prSet presAssocID="{6C60C324-0168-4C71-95A3-632F788FDF33}" presName="dummy1a" presStyleCnt="0"/>
      <dgm:spPr/>
    </dgm:pt>
    <dgm:pt modelId="{AE0A523D-3A1B-4BDE-BA7B-8CC501C8043F}" type="pres">
      <dgm:prSet presAssocID="{6C60C324-0168-4C71-95A3-632F788FDF33}" presName="dummy1b" presStyleCnt="0"/>
      <dgm:spPr/>
    </dgm:pt>
    <dgm:pt modelId="{BD722424-8528-4469-8D24-7AFC4B3810CC}" type="pres">
      <dgm:prSet presAssocID="{6C60C324-0168-4C71-95A3-632F788FDF3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B1835-282B-4B4A-B28A-DF4B610AA0D7}" type="pres">
      <dgm:prSet presAssocID="{6C60C324-0168-4C71-95A3-632F788FDF33}" presName="wedge2" presStyleLbl="node1" presStyleIdx="1" presStyleCnt="3"/>
      <dgm:spPr/>
      <dgm:t>
        <a:bodyPr/>
        <a:lstStyle/>
        <a:p>
          <a:endParaRPr lang="en-US"/>
        </a:p>
      </dgm:t>
    </dgm:pt>
    <dgm:pt modelId="{02FF6FEE-1473-4E36-A885-A739BF0489E9}" type="pres">
      <dgm:prSet presAssocID="{6C60C324-0168-4C71-95A3-632F788FDF33}" presName="dummy2a" presStyleCnt="0"/>
      <dgm:spPr/>
    </dgm:pt>
    <dgm:pt modelId="{872E3888-8F92-4667-8501-5A8340E6AB56}" type="pres">
      <dgm:prSet presAssocID="{6C60C324-0168-4C71-95A3-632F788FDF33}" presName="dummy2b" presStyleCnt="0"/>
      <dgm:spPr/>
    </dgm:pt>
    <dgm:pt modelId="{A454E0D8-C390-45B5-92D0-D9E4429F9D75}" type="pres">
      <dgm:prSet presAssocID="{6C60C324-0168-4C71-95A3-632F788FDF3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F61CC-75C0-4054-973A-50674256A504}" type="pres">
      <dgm:prSet presAssocID="{6C60C324-0168-4C71-95A3-632F788FDF33}" presName="wedge3" presStyleLbl="node1" presStyleIdx="2" presStyleCnt="3"/>
      <dgm:spPr/>
      <dgm:t>
        <a:bodyPr/>
        <a:lstStyle/>
        <a:p>
          <a:endParaRPr lang="en-US"/>
        </a:p>
      </dgm:t>
    </dgm:pt>
    <dgm:pt modelId="{C9C741EB-D0A8-4BAE-BA8E-B1C747FB10BC}" type="pres">
      <dgm:prSet presAssocID="{6C60C324-0168-4C71-95A3-632F788FDF33}" presName="dummy3a" presStyleCnt="0"/>
      <dgm:spPr/>
    </dgm:pt>
    <dgm:pt modelId="{A46CC80A-10E0-4CF1-9156-5C65FAB68006}" type="pres">
      <dgm:prSet presAssocID="{6C60C324-0168-4C71-95A3-632F788FDF33}" presName="dummy3b" presStyleCnt="0"/>
      <dgm:spPr/>
    </dgm:pt>
    <dgm:pt modelId="{1ECABB7F-7266-49B7-9FDF-4BFFE1D4907B}" type="pres">
      <dgm:prSet presAssocID="{6C60C324-0168-4C71-95A3-632F788FDF3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843EC-79C1-481E-84C7-670700BDEC8E}" type="pres">
      <dgm:prSet presAssocID="{43E19333-64BB-4622-9169-D2E4A6722E3D}" presName="arrowWedge1" presStyleLbl="fgSibTrans2D1" presStyleIdx="0" presStyleCnt="3" custLinFactNeighborX="0"/>
      <dgm:spPr>
        <a:solidFill>
          <a:srgbClr val="0E6911"/>
        </a:solidFill>
      </dgm:spPr>
    </dgm:pt>
    <dgm:pt modelId="{63EC487A-F442-4D10-9DAF-C72CF67ECA35}" type="pres">
      <dgm:prSet presAssocID="{BEF005D9-1F2C-4C61-AC56-F0A81ED99F82}" presName="arrowWedge2" presStyleLbl="fgSibTrans2D1" presStyleIdx="1" presStyleCnt="3"/>
      <dgm:spPr>
        <a:solidFill>
          <a:srgbClr val="0E6911"/>
        </a:solidFill>
      </dgm:spPr>
      <dgm:t>
        <a:bodyPr/>
        <a:lstStyle/>
        <a:p>
          <a:endParaRPr lang="en-US"/>
        </a:p>
      </dgm:t>
    </dgm:pt>
    <dgm:pt modelId="{DB6CBB6F-DDA6-4CD0-83A1-538933681BA7}" type="pres">
      <dgm:prSet presAssocID="{FE613172-4B44-4EC5-8E9A-4876B0FD38C8}" presName="arrowWedge3" presStyleLbl="fgSibTrans2D1" presStyleIdx="2" presStyleCnt="3"/>
      <dgm:spPr>
        <a:solidFill>
          <a:srgbClr val="0E6911"/>
        </a:solidFill>
      </dgm:spPr>
    </dgm:pt>
  </dgm:ptLst>
  <dgm:cxnLst>
    <dgm:cxn modelId="{2DA64927-0B27-4510-ADDD-53EB9B811259}" srcId="{6C60C324-0168-4C71-95A3-632F788FDF33}" destId="{74F045AF-DB40-46AB-A739-550554130361}" srcOrd="1" destOrd="0" parTransId="{80D874F5-F59B-48CE-AA0F-A3287CFE089A}" sibTransId="{BEF005D9-1F2C-4C61-AC56-F0A81ED99F82}"/>
    <dgm:cxn modelId="{F5BC2EFA-D61E-354D-A368-CB419C8A57A0}" type="presOf" srcId="{74F045AF-DB40-46AB-A739-550554130361}" destId="{D8DB1835-282B-4B4A-B28A-DF4B610AA0D7}" srcOrd="0" destOrd="0" presId="urn:microsoft.com/office/officeart/2005/8/layout/cycle8"/>
    <dgm:cxn modelId="{CA4718BD-E1F8-7343-977E-09387058AB69}" type="presOf" srcId="{11812ED9-9D91-4F75-AA6E-BB5D29CC4434}" destId="{BD722424-8528-4469-8D24-7AFC4B3810CC}" srcOrd="1" destOrd="0" presId="urn:microsoft.com/office/officeart/2005/8/layout/cycle8"/>
    <dgm:cxn modelId="{C718F1BA-1C6F-4CF5-BCB5-90E848D6BD4D}" srcId="{6C60C324-0168-4C71-95A3-632F788FDF33}" destId="{11812ED9-9D91-4F75-AA6E-BB5D29CC4434}" srcOrd="0" destOrd="0" parTransId="{913CFE9D-543C-466A-AD1E-A1A4DA0D7781}" sibTransId="{43E19333-64BB-4622-9169-D2E4A6722E3D}"/>
    <dgm:cxn modelId="{64BA18D5-B5A4-5F4B-BB45-BA482115701C}" type="presOf" srcId="{11812ED9-9D91-4F75-AA6E-BB5D29CC4434}" destId="{7FFD99A3-B70B-4D30-8C61-38F6BB6DA5BD}" srcOrd="0" destOrd="0" presId="urn:microsoft.com/office/officeart/2005/8/layout/cycle8"/>
    <dgm:cxn modelId="{6BD453EB-504E-4260-B2AD-B31230A0E7B3}" srcId="{6C60C324-0168-4C71-95A3-632F788FDF33}" destId="{8EB4DB2C-1E5E-4718-9F2E-26036FA7B611}" srcOrd="2" destOrd="0" parTransId="{D29741CA-62C0-414F-B7E0-476D73BE5C85}" sibTransId="{FE613172-4B44-4EC5-8E9A-4876B0FD38C8}"/>
    <dgm:cxn modelId="{F8184C63-B3F5-D048-ABA8-DD3DA3B909A5}" type="presOf" srcId="{74F045AF-DB40-46AB-A739-550554130361}" destId="{A454E0D8-C390-45B5-92D0-D9E4429F9D75}" srcOrd="1" destOrd="0" presId="urn:microsoft.com/office/officeart/2005/8/layout/cycle8"/>
    <dgm:cxn modelId="{43CDB68E-4030-0F4E-A45C-5D719A210F67}" type="presOf" srcId="{6C60C324-0168-4C71-95A3-632F788FDF33}" destId="{4BE00582-DA05-4422-BAE7-45F0CA8B4452}" srcOrd="0" destOrd="0" presId="urn:microsoft.com/office/officeart/2005/8/layout/cycle8"/>
    <dgm:cxn modelId="{42812EE2-9C2B-ED4B-AFB7-021E36859247}" type="presOf" srcId="{8EB4DB2C-1E5E-4718-9F2E-26036FA7B611}" destId="{AD0F61CC-75C0-4054-973A-50674256A504}" srcOrd="0" destOrd="0" presId="urn:microsoft.com/office/officeart/2005/8/layout/cycle8"/>
    <dgm:cxn modelId="{0A9D15CC-F058-8348-A8FC-21B4C453FB26}" type="presOf" srcId="{8EB4DB2C-1E5E-4718-9F2E-26036FA7B611}" destId="{1ECABB7F-7266-49B7-9FDF-4BFFE1D4907B}" srcOrd="1" destOrd="0" presId="urn:microsoft.com/office/officeart/2005/8/layout/cycle8"/>
    <dgm:cxn modelId="{61E8E48A-2078-2246-9C4C-159049178781}" type="presParOf" srcId="{4BE00582-DA05-4422-BAE7-45F0CA8B4452}" destId="{7FFD99A3-B70B-4D30-8C61-38F6BB6DA5BD}" srcOrd="0" destOrd="0" presId="urn:microsoft.com/office/officeart/2005/8/layout/cycle8"/>
    <dgm:cxn modelId="{B989943D-CAAB-874E-8651-8133779B0EF2}" type="presParOf" srcId="{4BE00582-DA05-4422-BAE7-45F0CA8B4452}" destId="{DF784576-A538-4F14-8C42-F8022B8811E8}" srcOrd="1" destOrd="0" presId="urn:microsoft.com/office/officeart/2005/8/layout/cycle8"/>
    <dgm:cxn modelId="{FC31B88F-2A00-0545-8F08-08F69E5FCFBE}" type="presParOf" srcId="{4BE00582-DA05-4422-BAE7-45F0CA8B4452}" destId="{AE0A523D-3A1B-4BDE-BA7B-8CC501C8043F}" srcOrd="2" destOrd="0" presId="urn:microsoft.com/office/officeart/2005/8/layout/cycle8"/>
    <dgm:cxn modelId="{920A82AF-BD1D-C34B-B9C4-83FEDE7E8A6B}" type="presParOf" srcId="{4BE00582-DA05-4422-BAE7-45F0CA8B4452}" destId="{BD722424-8528-4469-8D24-7AFC4B3810CC}" srcOrd="3" destOrd="0" presId="urn:microsoft.com/office/officeart/2005/8/layout/cycle8"/>
    <dgm:cxn modelId="{9BFA1120-129D-2242-8586-C139571B699E}" type="presParOf" srcId="{4BE00582-DA05-4422-BAE7-45F0CA8B4452}" destId="{D8DB1835-282B-4B4A-B28A-DF4B610AA0D7}" srcOrd="4" destOrd="0" presId="urn:microsoft.com/office/officeart/2005/8/layout/cycle8"/>
    <dgm:cxn modelId="{28C4420F-E68D-BD46-8F5B-4FD7D7AE3876}" type="presParOf" srcId="{4BE00582-DA05-4422-BAE7-45F0CA8B4452}" destId="{02FF6FEE-1473-4E36-A885-A739BF0489E9}" srcOrd="5" destOrd="0" presId="urn:microsoft.com/office/officeart/2005/8/layout/cycle8"/>
    <dgm:cxn modelId="{8F0BBDB2-FBC4-D64D-A8B6-CD74B39B3C5E}" type="presParOf" srcId="{4BE00582-DA05-4422-BAE7-45F0CA8B4452}" destId="{872E3888-8F92-4667-8501-5A8340E6AB56}" srcOrd="6" destOrd="0" presId="urn:microsoft.com/office/officeart/2005/8/layout/cycle8"/>
    <dgm:cxn modelId="{66F83925-E8F4-084B-B725-B14303DAC5CA}" type="presParOf" srcId="{4BE00582-DA05-4422-BAE7-45F0CA8B4452}" destId="{A454E0D8-C390-45B5-92D0-D9E4429F9D75}" srcOrd="7" destOrd="0" presId="urn:microsoft.com/office/officeart/2005/8/layout/cycle8"/>
    <dgm:cxn modelId="{5313BF73-CD8D-AB4F-8240-067A6C3D5327}" type="presParOf" srcId="{4BE00582-DA05-4422-BAE7-45F0CA8B4452}" destId="{AD0F61CC-75C0-4054-973A-50674256A504}" srcOrd="8" destOrd="0" presId="urn:microsoft.com/office/officeart/2005/8/layout/cycle8"/>
    <dgm:cxn modelId="{F99F42B7-B7E7-CB42-B7D3-CF67CD753EF2}" type="presParOf" srcId="{4BE00582-DA05-4422-BAE7-45F0CA8B4452}" destId="{C9C741EB-D0A8-4BAE-BA8E-B1C747FB10BC}" srcOrd="9" destOrd="0" presId="urn:microsoft.com/office/officeart/2005/8/layout/cycle8"/>
    <dgm:cxn modelId="{D5750DE2-5200-D343-B2E4-62CF2F7E5103}" type="presParOf" srcId="{4BE00582-DA05-4422-BAE7-45F0CA8B4452}" destId="{A46CC80A-10E0-4CF1-9156-5C65FAB68006}" srcOrd="10" destOrd="0" presId="urn:microsoft.com/office/officeart/2005/8/layout/cycle8"/>
    <dgm:cxn modelId="{D37D03A6-1E35-D64E-BC22-F330D8F03CB7}" type="presParOf" srcId="{4BE00582-DA05-4422-BAE7-45F0CA8B4452}" destId="{1ECABB7F-7266-49B7-9FDF-4BFFE1D4907B}" srcOrd="11" destOrd="0" presId="urn:microsoft.com/office/officeart/2005/8/layout/cycle8"/>
    <dgm:cxn modelId="{8E545EC2-8093-D844-A561-A012B37822ED}" type="presParOf" srcId="{4BE00582-DA05-4422-BAE7-45F0CA8B4452}" destId="{40A843EC-79C1-481E-84C7-670700BDEC8E}" srcOrd="12" destOrd="0" presId="urn:microsoft.com/office/officeart/2005/8/layout/cycle8"/>
    <dgm:cxn modelId="{1D210610-4151-4048-A06F-02594E83B8CF}" type="presParOf" srcId="{4BE00582-DA05-4422-BAE7-45F0CA8B4452}" destId="{63EC487A-F442-4D10-9DAF-C72CF67ECA35}" srcOrd="13" destOrd="0" presId="urn:microsoft.com/office/officeart/2005/8/layout/cycle8"/>
    <dgm:cxn modelId="{FC62147A-49D6-3348-BE8A-EBC42171562C}" type="presParOf" srcId="{4BE00582-DA05-4422-BAE7-45F0CA8B4452}" destId="{DB6CBB6F-DDA6-4CD0-83A1-538933681BA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290"/>
            <a:ext cx="3076363" cy="51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0" tIns="47160" rIns="94320" bIns="4716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3290"/>
            <a:ext cx="3076363" cy="51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0" tIns="47160" rIns="94320" bIns="4716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54208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646"/>
            <a:ext cx="5206153" cy="460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290"/>
            <a:ext cx="3076363" cy="51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0" tIns="47160" rIns="94320" bIns="4716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3290"/>
            <a:ext cx="3076363" cy="51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0" tIns="47160" rIns="94320" bIns="4716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276F4F92-661F-4424-ADED-7D3829A4203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19083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658742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82495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mbria" pitchFamily="18" charset="0"/>
                <a:cs typeface="Arial" pitchFamily="34" charset="0"/>
              </a:rPr>
              <a:t>The </a:t>
            </a:r>
            <a:r>
              <a:rPr lang="en-US" kern="0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Launch</a:t>
            </a:r>
            <a:r>
              <a:rPr lang="en-US" kern="0" dirty="0">
                <a:solidFill>
                  <a:sysClr val="windowText" lastClr="000000"/>
                </a:solidFill>
                <a:latin typeface="Cambria" pitchFamily="18" charset="0"/>
                <a:cs typeface="Arial" pitchFamily="34" charset="0"/>
              </a:rPr>
              <a:t> to present the CSR Tools</a:t>
            </a:r>
          </a:p>
          <a:p>
            <a:pPr defTabSz="94320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ysClr val="windowText" lastClr="000000"/>
              </a:solidFill>
              <a:latin typeface="Cambria" pitchFamily="18" charset="0"/>
              <a:cs typeface="Arial" pitchFamily="34" charset="0"/>
            </a:endParaRPr>
          </a:p>
          <a:p>
            <a:pPr defTabSz="943204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mbria" pitchFamily="18" charset="0"/>
                <a:cs typeface="Arial" pitchFamily="34" charset="0"/>
              </a:rPr>
              <a:t>Broadcast on several TV channels, internet news sites and printed press</a:t>
            </a:r>
          </a:p>
          <a:p>
            <a:pPr defTabSz="94320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 smtClean="0">
              <a:solidFill>
                <a:sysClr val="windowText" lastClr="000000"/>
              </a:solidFill>
              <a:latin typeface="Cambria" pitchFamily="18" charset="0"/>
              <a:cs typeface="Arial" pitchFamily="34" charset="0"/>
            </a:endParaRPr>
          </a:p>
          <a:p>
            <a:pPr defTabSz="943204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mbria" pitchFamily="18" charset="0"/>
                <a:cs typeface="Arial" pitchFamily="34" charset="0"/>
              </a:rPr>
              <a:t>Engaged high level policy makers in Myanmar and Europe</a:t>
            </a:r>
          </a:p>
          <a:p>
            <a:pPr defTabSz="94320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mbria" pitchFamily="18" charset="0"/>
              <a:cs typeface="Arial" pitchFamily="34" charset="0"/>
            </a:endParaRPr>
          </a:p>
          <a:p>
            <a:pPr defTabSz="943204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kern="0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More than 150 SMEs attended </a:t>
            </a:r>
            <a:r>
              <a:rPr lang="en-US" dirty="0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and reached </a:t>
            </a:r>
            <a:r>
              <a:rPr lang="en-US" kern="0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700 (3000 planned) companies</a:t>
            </a:r>
          </a:p>
          <a:p>
            <a:pPr defTabSz="943204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de-DE" sz="1000" kern="0" dirty="0">
              <a:solidFill>
                <a:srgbClr val="C00000"/>
              </a:solidFill>
              <a:latin typeface="Cambria" pitchFamily="18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ysClr val="windowText" lastClr="000000"/>
                </a:solidFill>
              </a:rPr>
              <a:t>Representatives from </a:t>
            </a:r>
            <a:r>
              <a:rPr lang="en-US" sz="1000" kern="0" dirty="0">
                <a:solidFill>
                  <a:srgbClr val="C00000"/>
                </a:solidFill>
              </a:rPr>
              <a:t>government ministries</a:t>
            </a:r>
            <a:r>
              <a:rPr lang="en-US" sz="1000" dirty="0">
                <a:solidFill>
                  <a:sysClr val="windowText" lastClr="000000"/>
                </a:solidFill>
              </a:rPr>
              <a:t> and </a:t>
            </a:r>
            <a:r>
              <a:rPr lang="en-US" sz="1000" kern="0" dirty="0">
                <a:solidFill>
                  <a:srgbClr val="C00000"/>
                </a:solidFill>
              </a:rPr>
              <a:t>business support organizations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sysClr val="windowText" lastClr="000000"/>
              </a:solidFill>
            </a:endParaRPr>
          </a:p>
          <a:p>
            <a:r>
              <a:rPr lang="en-PH" sz="1000" dirty="0"/>
              <a:t>Visited and have discussions with several Ministries</a:t>
            </a:r>
            <a:r>
              <a:rPr lang="en-US" sz="1000" dirty="0"/>
              <a:t>, </a:t>
            </a:r>
            <a:r>
              <a:rPr lang="en-PH" sz="1000" dirty="0"/>
              <a:t>relevant business support organizations from Germany and Europe, consumer organizations as well as research institutes and companies.</a:t>
            </a:r>
            <a:endParaRPr lang="en-GB" sz="1000" dirty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ysClr val="windowText" lastClr="000000"/>
                </a:solidFill>
              </a:rPr>
              <a:t>participants got to know best practices in policy development, services as well as advocacy strategies regarding SCP, CSR and social dialogue in Germany and Europe.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ysClr val="windowText" lastClr="000000"/>
                </a:solidFill>
              </a:rPr>
              <a:t>Training/workshop has introduced the concept of SCP and its relevance to a total of 33 participants (representing </a:t>
            </a:r>
            <a:r>
              <a:rPr lang="en-US" sz="1000" kern="0" dirty="0">
                <a:solidFill>
                  <a:srgbClr val="C00000"/>
                </a:solidFill>
              </a:rPr>
              <a:t>19 Myanmar Financial Institutions</a:t>
            </a:r>
            <a:r>
              <a:rPr lang="en-US" sz="1000" kern="0" dirty="0">
                <a:solidFill>
                  <a:sysClr val="windowText" lastClr="000000"/>
                </a:solidFill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ysClr val="windowText" lastClr="000000"/>
                </a:solidFill>
              </a:rPr>
              <a:t>Has offered participants to do a hands-on evaluation of green projects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C00000"/>
                </a:solidFill>
              </a:rPr>
              <a:t>MBA looking into taking the approach of greening strategy in their lending procedures.</a:t>
            </a:r>
          </a:p>
          <a:p>
            <a:pPr defTabSz="94320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>
              <a:solidFill>
                <a:sysClr val="windowText" lastClr="000000"/>
              </a:solidFill>
            </a:endParaRPr>
          </a:p>
          <a:p>
            <a:pPr defTabSz="94320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>
              <a:solidFill>
                <a:sysClr val="windowText" lastClr="000000"/>
              </a:solidFill>
              <a:latin typeface="Cambria" pitchFamily="18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48119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Theeri</a:t>
            </a:r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82495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theeri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present</a:t>
            </a:r>
            <a:r>
              <a:rPr lang="de-DE" baseline="0" dirty="0" smtClean="0"/>
              <a:t> Health and </a:t>
            </a:r>
            <a:r>
              <a:rPr lang="de-DE" baseline="0" dirty="0" err="1" smtClean="0"/>
              <a:t>Savety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issues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presented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afternoon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756569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58742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Theeri,</a:t>
            </a:r>
            <a:r>
              <a:rPr lang="de-DE" baseline="0" dirty="0" smtClean="0"/>
              <a:t> </a:t>
            </a:r>
            <a:r>
              <a:rPr lang="de-DE" dirty="0" smtClean="0"/>
              <a:t>After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slide</a:t>
            </a:r>
            <a:r>
              <a:rPr lang="de-DE" baseline="0" dirty="0" smtClean="0"/>
              <a:t> Ricky </a:t>
            </a:r>
            <a:r>
              <a:rPr lang="de-DE" baseline="0" dirty="0" err="1" smtClean="0"/>
              <a:t>shall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talk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Vicky Min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49805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April </a:t>
            </a:r>
            <a:r>
              <a:rPr lang="de-DE" dirty="0" err="1" smtClean="0"/>
              <a:t>may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498058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April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824953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 Mint Soe about the Code of </a:t>
            </a:r>
            <a:r>
              <a:rPr lang="en-US" dirty="0" err="1"/>
              <a:t>Coduct</a:t>
            </a:r>
            <a:r>
              <a:rPr lang="en-US" dirty="0"/>
              <a:t> which was written appropriately for the local situation and context. </a:t>
            </a:r>
            <a:r>
              <a:rPr lang="en-US" dirty="0" err="1"/>
              <a:t>Winne</a:t>
            </a:r>
            <a:r>
              <a:rPr lang="en-US" dirty="0"/>
              <a:t> to talk after this slides about her experience with the academy and how she discovered it is doable to implement good working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217040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en-US" b="0" dirty="0" smtClean="0">
                <a:solidFill>
                  <a:schemeClr val="tx1"/>
                </a:solidFill>
                <a:latin typeface="Cambria" pitchFamily="18" charset="0"/>
              </a:rPr>
              <a:t>U Mint</a:t>
            </a:r>
            <a:r>
              <a:rPr lang="en-US" b="0" baseline="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0" baseline="0" dirty="0" err="1" smtClean="0">
                <a:solidFill>
                  <a:schemeClr val="tx1"/>
                </a:solidFill>
                <a:latin typeface="Cambria" pitchFamily="18" charset="0"/>
              </a:rPr>
              <a:t>Soe</a:t>
            </a:r>
            <a:r>
              <a:rPr lang="en-US" b="0" dirty="0" err="1" smtClean="0">
                <a:solidFill>
                  <a:schemeClr val="tx1"/>
                </a:solidFill>
                <a:latin typeface="Cambria" pitchFamily="18" charset="0"/>
              </a:rPr>
              <a:t>No</a:t>
            </a:r>
            <a:r>
              <a:rPr lang="en-US" b="0" dirty="0" smtClean="0">
                <a:solidFill>
                  <a:schemeClr val="tx1"/>
                </a:solidFill>
                <a:latin typeface="Cambria" pitchFamily="18" charset="0"/>
              </a:rPr>
              <a:t> local manufacturer is offering FOB; all do CMP only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88913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Simone</a:t>
            </a:r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824953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en-US" dirty="0" err="1">
                <a:solidFill>
                  <a:srgbClr val="FF0000"/>
                </a:solidFill>
                <a:latin typeface="Cambria" pitchFamily="18" charset="0"/>
              </a:rPr>
              <a:t>Theeir</a:t>
            </a:r>
            <a:r>
              <a:rPr lang="en-US" dirty="0">
                <a:solidFill>
                  <a:srgbClr val="FF0000"/>
                </a:solidFill>
                <a:latin typeface="Cambria" pitchFamily="18" charset="0"/>
              </a:rPr>
              <a:t> Orders placed in May 2014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298920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theeri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061662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3204">
              <a:defRPr/>
            </a:pPr>
            <a:r>
              <a:rPr lang="de-DE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Simone</a:t>
            </a:r>
          </a:p>
          <a:p>
            <a:pPr defTabSz="943204">
              <a:defRPr/>
            </a:pPr>
            <a:r>
              <a:rPr lang="de-DE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prevent</a:t>
            </a:r>
            <a:r>
              <a:rPr lang="de-DE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child</a:t>
            </a:r>
            <a:r>
              <a:rPr lang="de-DE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labor</a:t>
            </a:r>
            <a:r>
              <a:rPr lang="de-DE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, </a:t>
            </a:r>
            <a:r>
              <a:rPr lang="de-DE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enforcement</a:t>
            </a:r>
            <a:r>
              <a:rPr lang="de-DE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of</a:t>
            </a:r>
            <a:r>
              <a:rPr lang="de-DE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the</a:t>
            </a:r>
            <a:r>
              <a:rPr lang="de-DE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labar</a:t>
            </a:r>
            <a:r>
              <a:rPr lang="de-DE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law</a:t>
            </a:r>
            <a:r>
              <a:rPr lang="de-DE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, lack </a:t>
            </a:r>
            <a:r>
              <a:rPr lang="de-DE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of</a:t>
            </a:r>
            <a:r>
              <a:rPr lang="de-DE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capacities</a:t>
            </a:r>
            <a:r>
              <a:rPr lang="de-DE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to</a:t>
            </a:r>
            <a:r>
              <a:rPr lang="de-DE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inspect</a:t>
            </a:r>
            <a:r>
              <a:rPr lang="de-DE" kern="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kern="0" baseline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the</a:t>
            </a:r>
            <a:r>
              <a:rPr lang="de-DE" kern="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kern="0" baseline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factories</a:t>
            </a:r>
            <a:endParaRPr lang="de-DE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  <a:p>
            <a:pPr defTabSz="943204">
              <a:defRPr/>
            </a:pPr>
            <a:r>
              <a:rPr lang="en-US" b="0" dirty="0" smtClean="0">
                <a:solidFill>
                  <a:schemeClr val="tx1"/>
                </a:solidFill>
                <a:latin typeface="Cambria" pitchFamily="18" charset="0"/>
              </a:rPr>
              <a:t>Unfavorable payment </a:t>
            </a:r>
            <a:br>
              <a:rPr lang="en-US" b="0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en-US" b="0" dirty="0" smtClean="0">
                <a:solidFill>
                  <a:schemeClr val="tx1"/>
                </a:solidFill>
                <a:latin typeface="Cambria" pitchFamily="18" charset="0"/>
              </a:rPr>
              <a:t>transactions &amp; import tax regulations:</a:t>
            </a:r>
            <a:r>
              <a:rPr lang="en-US" b="0" baseline="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Times" charset="0"/>
                <a:ea typeface="+mn-ea"/>
                <a:cs typeface="+mn-cs"/>
              </a:rPr>
              <a:t>lack of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Times" charset="0"/>
                <a:ea typeface="+mn-ea"/>
                <a:cs typeface="+mn-cs"/>
              </a:rPr>
              <a:t>duty exemptions on FOB inputs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Times" charset="0"/>
                <a:ea typeface="+mn-ea"/>
                <a:cs typeface="+mn-cs"/>
              </a:rPr>
              <a:t>hinders the move from CMP to FOB</a:t>
            </a:r>
            <a:endParaRPr lang="en-US" b="0" dirty="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34</a:t>
            </a:fld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simone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simone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3204"/>
            <a:r>
              <a:rPr lang="de-DE" dirty="0" smtClean="0"/>
              <a:t>Simone 	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experience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sharing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between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the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Myanmar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factories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is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vital,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make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the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whole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industry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complient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to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the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CoC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,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first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steps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were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taken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but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more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support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is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needed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,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long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term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relations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between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buyers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and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suppliers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and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management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trainings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for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factories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are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needed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37</a:t>
            </a:fld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58742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simone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simone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simone78</a:t>
            </a:r>
            <a:r>
              <a:rPr lang="fr-FR" baseline="0" dirty="0" smtClean="0"/>
              <a:t> missions of know how </a:t>
            </a:r>
            <a:r>
              <a:rPr lang="fr-FR" baseline="0" dirty="0" err="1" smtClean="0"/>
              <a:t>transfer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EU to Myanmar, </a:t>
            </a:r>
            <a:r>
              <a:rPr lang="fr-FR" baseline="0" dirty="0" err="1" smtClean="0"/>
              <a:t>means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arround</a:t>
            </a:r>
            <a:r>
              <a:rPr lang="fr-FR" baseline="0" dirty="0" smtClean="0"/>
              <a:t> 3 experts per </a:t>
            </a:r>
            <a:r>
              <a:rPr lang="fr-FR" baseline="0" dirty="0" err="1" smtClean="0"/>
              <a:t>month</a:t>
            </a:r>
            <a:endParaRPr lang="fr-FR" baseline="0" dirty="0" smtClean="0"/>
          </a:p>
          <a:p>
            <a:r>
              <a:rPr lang="fr-FR" baseline="0" dirty="0" err="1" smtClean="0"/>
              <a:t>Anual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planing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dialuge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cooperation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shared</a:t>
            </a:r>
            <a:r>
              <a:rPr lang="fr-FR" baseline="0" dirty="0" smtClean="0"/>
              <a:t> mental model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all </a:t>
            </a:r>
            <a:r>
              <a:rPr lang="fr-FR" baseline="0" dirty="0" err="1" smtClean="0"/>
              <a:t>involved</a:t>
            </a:r>
            <a:r>
              <a:rPr lang="fr-FR" baseline="0" dirty="0" smtClean="0"/>
              <a:t>. </a:t>
            </a:r>
          </a:p>
          <a:p>
            <a:r>
              <a:rPr lang="fr-FR" baseline="0" dirty="0" err="1" smtClean="0"/>
              <a:t>Introduce</a:t>
            </a:r>
            <a:r>
              <a:rPr lang="fr-FR" baseline="0" dirty="0" smtClean="0"/>
              <a:t> all SMART staff </a:t>
            </a:r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7311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simone</a:t>
            </a:r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82495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4751" indent="-294751" defTabSz="94320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kern="0" dirty="0">
                <a:solidFill>
                  <a:srgbClr val="080808"/>
                </a:solidFill>
                <a:latin typeface="Cambria" pitchFamily="18" charset="0"/>
              </a:rPr>
              <a:t>Company intranet and Client Resource Management system introduced.</a:t>
            </a:r>
          </a:p>
          <a:p>
            <a:pPr marL="294751" lvl="1" indent="-294751" defTabSz="94320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kern="0" dirty="0">
                <a:solidFill>
                  <a:srgbClr val="080808"/>
                </a:solidFill>
                <a:latin typeface="Cambria" pitchFamily="18" charset="0"/>
              </a:rPr>
              <a:t>Replaces an inefficient paper-based system of meetings documentation.</a:t>
            </a:r>
          </a:p>
          <a:p>
            <a:pPr marL="294751" lvl="1" indent="-294751" defTabSz="94320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kern="0" dirty="0">
                <a:solidFill>
                  <a:srgbClr val="080808"/>
                </a:solidFill>
                <a:latin typeface="Cambria" pitchFamily="18" charset="0"/>
              </a:rPr>
              <a:t>To ease internal and external communication.</a:t>
            </a:r>
          </a:p>
          <a:p>
            <a:pPr marL="294751" lvl="1" indent="-294751" defTabSz="94320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2500" kern="0" dirty="0">
              <a:solidFill>
                <a:srgbClr val="080808"/>
              </a:solidFill>
              <a:latin typeface="Cambria" pitchFamily="18" charset="0"/>
            </a:endParaRPr>
          </a:p>
          <a:p>
            <a:pPr defTabSz="9432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kern="0" dirty="0">
                <a:solidFill>
                  <a:srgbClr val="080808"/>
                </a:solidFill>
                <a:latin typeface="Cambria" pitchFamily="18" charset="0"/>
              </a:rPr>
              <a:t>Facilitation of three projects which are harnessing factory data for use in an online e-matchmaking tool for MGMA.</a:t>
            </a:r>
          </a:p>
          <a:p>
            <a:pPr defTabSz="94320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kern="0" dirty="0">
              <a:solidFill>
                <a:srgbClr val="080808"/>
              </a:solidFill>
              <a:latin typeface="Cambria" pitchFamily="18" charset="0"/>
            </a:endParaRPr>
          </a:p>
          <a:p>
            <a:pPr marL="353701" lvl="1" indent="-353701" defTabSz="94320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kern="0" dirty="0">
                <a:solidFill>
                  <a:srgbClr val="080808"/>
                </a:solidFill>
                <a:latin typeface="Cambria" pitchFamily="18" charset="0"/>
              </a:rPr>
              <a:t>Pyoe Pin: Survey database</a:t>
            </a:r>
          </a:p>
          <a:p>
            <a:pPr marL="0" lvl="1" defTabSz="94320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kern="0" dirty="0">
              <a:solidFill>
                <a:srgbClr val="080808"/>
              </a:solidFill>
              <a:latin typeface="Cambria" pitchFamily="18" charset="0"/>
            </a:endParaRPr>
          </a:p>
          <a:p>
            <a:pPr marL="353701" lvl="1" indent="-353701" defTabSz="94320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kern="0" dirty="0">
                <a:solidFill>
                  <a:srgbClr val="080808"/>
                </a:solidFill>
                <a:latin typeface="Cambria" pitchFamily="18" charset="0"/>
              </a:rPr>
              <a:t>IGC: e-import licensing database</a:t>
            </a:r>
          </a:p>
          <a:p>
            <a:pPr marL="0" lvl="1" defTabSz="94320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kern="0" dirty="0">
              <a:solidFill>
                <a:srgbClr val="080808"/>
              </a:solidFill>
              <a:latin typeface="Cambria" pitchFamily="18" charset="0"/>
            </a:endParaRPr>
          </a:p>
          <a:p>
            <a:pPr marL="353701" lvl="1" indent="-353701" defTabSz="94320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kern="0" dirty="0">
                <a:solidFill>
                  <a:srgbClr val="080808"/>
                </a:solidFill>
                <a:latin typeface="Cambria" pitchFamily="18" charset="0"/>
              </a:rPr>
              <a:t>SMART Myanmar  B2B database</a:t>
            </a:r>
          </a:p>
          <a:p>
            <a:pPr marL="294751" lvl="1" indent="-294751" defTabSz="94320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500" kern="0" dirty="0">
              <a:solidFill>
                <a:srgbClr val="080808"/>
              </a:solidFill>
              <a:latin typeface="Cambria" pitchFamily="18" charset="0"/>
            </a:endParaRPr>
          </a:p>
          <a:p>
            <a:pPr marL="0" lvl="1" defTabSz="94320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kern="0" dirty="0">
              <a:solidFill>
                <a:srgbClr val="C00000"/>
              </a:solidFill>
              <a:latin typeface="Cambria" pitchFamily="18" charset="0"/>
            </a:endParaRPr>
          </a:p>
          <a:p>
            <a:pPr marL="353701" lvl="1" indent="-353701" defTabSz="94320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kern="0" dirty="0">
                <a:solidFill>
                  <a:srgbClr val="080808"/>
                </a:solidFill>
                <a:latin typeface="Cambria" pitchFamily="18" charset="0"/>
              </a:rPr>
              <a:t>Events planning and management</a:t>
            </a:r>
          </a:p>
          <a:p>
            <a:pPr marL="0" lvl="1" defTabSz="94320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kern="0" dirty="0">
              <a:solidFill>
                <a:srgbClr val="080808"/>
              </a:solidFill>
              <a:latin typeface="Cambria" pitchFamily="18" charset="0"/>
            </a:endParaRPr>
          </a:p>
          <a:p>
            <a:pPr marL="353701" lvl="1" indent="-353701" defTabSz="94320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kern="0" dirty="0">
                <a:solidFill>
                  <a:srgbClr val="080808"/>
                </a:solidFill>
                <a:latin typeface="Cambria" pitchFamily="18" charset="0"/>
              </a:rPr>
              <a:t>Design &amp; marketing concepts &amp; techniques</a:t>
            </a:r>
          </a:p>
          <a:p>
            <a:pPr marL="0" lvl="1" defTabSz="94320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kern="0" dirty="0">
              <a:solidFill>
                <a:srgbClr val="080808"/>
              </a:solidFill>
              <a:latin typeface="Cambria" pitchFamily="18" charset="0"/>
            </a:endParaRPr>
          </a:p>
          <a:p>
            <a:pPr marL="353701" lvl="1" indent="-353701" defTabSz="94320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kern="0" dirty="0">
                <a:solidFill>
                  <a:srgbClr val="080808"/>
                </a:solidFill>
                <a:latin typeface="Cambria" pitchFamily="18" charset="0"/>
              </a:rPr>
              <a:t>Commercialization – Workshop with MGMA staff</a:t>
            </a:r>
          </a:p>
          <a:p>
            <a:pPr marL="0" lvl="1" defTabSz="94320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kern="0" dirty="0">
              <a:solidFill>
                <a:srgbClr val="080808"/>
              </a:solidFill>
              <a:latin typeface="Cambria" pitchFamily="18" charset="0"/>
            </a:endParaRPr>
          </a:p>
          <a:p>
            <a:pPr marL="353701" lvl="1" indent="-353701" defTabSz="94320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kern="0" dirty="0">
                <a:solidFill>
                  <a:srgbClr val="080808"/>
                </a:solidFill>
                <a:latin typeface="Cambria" pitchFamily="18" charset="0"/>
              </a:rPr>
              <a:t>Press releases 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49805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8249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39812" y="1411289"/>
            <a:ext cx="7034400" cy="617928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Museo 500 Regular"/>
                <a:cs typeface="Museo 500 Regular"/>
              </a:defRPr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039812" y="2106613"/>
            <a:ext cx="7034400" cy="41148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mbria"/>
                <a:cs typeface="Cambria"/>
              </a:defRPr>
            </a:lvl1pPr>
            <a:lvl2pPr>
              <a:defRPr sz="2200" b="0" i="0">
                <a:latin typeface="Cambria"/>
                <a:cs typeface="Cambria"/>
              </a:defRPr>
            </a:lvl2pPr>
            <a:lvl3pPr>
              <a:defRPr sz="2000" b="0" i="0">
                <a:latin typeface="Cambria"/>
                <a:cs typeface="Cambria"/>
              </a:defRPr>
            </a:lvl3pPr>
            <a:lvl4pPr>
              <a:defRPr sz="1800" b="0" i="0">
                <a:latin typeface="Cambria"/>
                <a:cs typeface="Cambria"/>
              </a:defRPr>
            </a:lvl4pPr>
            <a:lvl5pPr>
              <a:defRPr sz="1600" b="0" i="0">
                <a:latin typeface="Cambria"/>
                <a:cs typeface="Cambria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756400" y="6602400"/>
            <a:ext cx="12954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2CB778-1684-4820-AE01-A6CF65E48D70}" type="datetime1">
              <a:rPr lang="de-DE" smtClean="0"/>
              <a:pPr/>
              <a:t>23.04.2015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4951" y="6601216"/>
            <a:ext cx="28956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B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93496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0400" y="3880808"/>
            <a:ext cx="7034400" cy="11448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de-DE" sz="36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40400" y="2292939"/>
            <a:ext cx="7034400" cy="1500187"/>
          </a:xfrm>
          <a:prstGeom prst="rect">
            <a:avLst/>
          </a:prstGeom>
        </p:spPr>
        <p:txBody>
          <a:bodyPr anchor="b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 lang="de-DE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39812" y="1411289"/>
            <a:ext cx="7034400" cy="61792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039813" y="2106613"/>
            <a:ext cx="3481200" cy="4114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95812" y="2106613"/>
            <a:ext cx="3481200" cy="4114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0400" y="1411200"/>
            <a:ext cx="7034400" cy="619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40400" y="2098784"/>
            <a:ext cx="3463200" cy="4690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 hinzufügen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040400" y="2668044"/>
            <a:ext cx="3463200" cy="355739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15200" y="2098783"/>
            <a:ext cx="3463200" cy="4690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 hinzufügen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15200" y="2668044"/>
            <a:ext cx="3463200" cy="3557392"/>
          </a:xfrm>
          <a:prstGeom prst="rect">
            <a:avLst/>
          </a:prstGeom>
        </p:spPr>
        <p:txBody>
          <a:bodyPr/>
          <a:lstStyle>
            <a:lvl1pPr>
              <a:defRPr lang="de-DE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200" dirty="0" smtClean="0">
                <a:solidFill>
                  <a:schemeClr val="tx1"/>
                </a:solidFill>
                <a:latin typeface="+mn-lt"/>
              </a:defRPr>
            </a:lvl2pPr>
            <a:lvl3pPr>
              <a:defRPr lang="de-DE" sz="2000" dirty="0" smtClean="0">
                <a:solidFill>
                  <a:schemeClr val="tx1"/>
                </a:solidFill>
                <a:latin typeface="+mn-lt"/>
              </a:defRPr>
            </a:lvl3pPr>
            <a:lvl4pPr>
              <a:defRPr lang="de-DE" sz="1800" dirty="0" smtClean="0">
                <a:solidFill>
                  <a:schemeClr val="tx1"/>
                </a:solidFill>
                <a:latin typeface="+mn-lt"/>
              </a:defRPr>
            </a:lvl4pPr>
            <a:lvl5pPr>
              <a:defRPr lang="de-DE" sz="1600" dirty="0" smtClean="0">
                <a:solidFill>
                  <a:schemeClr val="tx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756400" y="6602400"/>
            <a:ext cx="12954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691A89-BDBC-4828-A08B-29C7176101A4}" type="datetime1">
              <a:rPr lang="de-DE" smtClean="0"/>
              <a:pPr/>
              <a:t>23.04.2015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64951" y="6601216"/>
            <a:ext cx="28956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B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39812" y="1411289"/>
            <a:ext cx="7034400" cy="6179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756400" y="6602400"/>
            <a:ext cx="12954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1C72ECF-0AE0-4187-A5C1-9378F853A497}" type="datetime1">
              <a:rPr lang="de-DE" smtClean="0"/>
              <a:pPr/>
              <a:t>23.04.2015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64951" y="6601216"/>
            <a:ext cx="28956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B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756400" y="6602400"/>
            <a:ext cx="12954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B70727-BA99-4A8B-B070-898FC5BD9116}" type="datetime1">
              <a:rPr lang="de-DE" smtClean="0"/>
              <a:pPr/>
              <a:t>23.04.2015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64951" y="6601216"/>
            <a:ext cx="28956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B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0400" y="1411200"/>
            <a:ext cx="2484000" cy="1357052"/>
          </a:xfrm>
          <a:prstGeom prst="rect">
            <a:avLst/>
          </a:prstGeo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620022" y="1411201"/>
            <a:ext cx="4453200" cy="48142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40400" y="2893512"/>
            <a:ext cx="2484000" cy="3331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56400" y="6602400"/>
            <a:ext cx="12954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586C2A-983F-4022-9DD0-DD623A56FF94}" type="datetime1">
              <a:rPr lang="de-DE" smtClean="0"/>
              <a:pPr/>
              <a:t>23.04.2015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64951" y="6601216"/>
            <a:ext cx="28956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B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0400" y="4860099"/>
            <a:ext cx="7034400" cy="526093"/>
          </a:xfrm>
          <a:prstGeom prst="rect">
            <a:avLst/>
          </a:prstGeo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152525" y="1411201"/>
            <a:ext cx="6831014" cy="33612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40400" y="5486400"/>
            <a:ext cx="7034400" cy="739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56400" y="6602400"/>
            <a:ext cx="12954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B0ECFE9-3A9E-4E5E-AF41-520ACE265A77}" type="datetime1">
              <a:rPr lang="de-DE" smtClean="0"/>
              <a:pPr/>
              <a:t>23.04.2015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64951" y="6601216"/>
            <a:ext cx="28956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B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fld id="{AB81C545-FE68-41D5-BEA4-2878944C354C}" type="datetime1">
              <a:rPr lang="de-DE" sz="1200" b="0">
                <a:solidFill>
                  <a:schemeClr val="bg1"/>
                </a:solidFill>
              </a:rPr>
              <a:pPr/>
              <a:t>23.04.2015</a:t>
            </a:fld>
            <a:r>
              <a:rPr lang="de-DE" sz="1200" b="0">
                <a:solidFill>
                  <a:schemeClr val="bg1"/>
                </a:solidFill>
              </a:rPr>
              <a:t>     Seite </a:t>
            </a:r>
            <a:fld id="{F100B36D-5590-4186-A03B-FBE69F711ADE}" type="slidenum">
              <a:rPr lang="de-DE" sz="1200" b="0">
                <a:solidFill>
                  <a:schemeClr val="bg1"/>
                </a:solidFill>
              </a:rPr>
              <a:pPr/>
              <a:t>‹#›</a:t>
            </a:fld>
            <a:endParaRPr lang="de-DE" sz="1200" b="0">
              <a:solidFill>
                <a:schemeClr val="bg1"/>
              </a:solidFill>
            </a:endParaRP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2D803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289F30"/>
              </a:solidFill>
            </a:endParaRPr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7893050" y="6602399"/>
            <a:ext cx="927100" cy="2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200" b="0" dirty="0" smtClean="0">
                <a:solidFill>
                  <a:schemeClr val="bg1"/>
                </a:solidFill>
              </a:rPr>
              <a:t>Slide </a:t>
            </a:r>
            <a:fld id="{327115CA-E6A4-425F-BB4F-A64D48743A27}" type="slidenum">
              <a:rPr lang="de-DE" sz="1200" b="0">
                <a:solidFill>
                  <a:schemeClr val="bg1"/>
                </a:solidFill>
              </a:rPr>
              <a:pPr/>
              <a:t>‹#›</a:t>
            </a:fld>
            <a:endParaRPr lang="de-DE" sz="1200" b="0" dirty="0">
              <a:solidFill>
                <a:schemeClr val="bg1"/>
              </a:solidFill>
            </a:endParaRPr>
          </a:p>
        </p:txBody>
      </p:sp>
      <p:pic>
        <p:nvPicPr>
          <p:cNvPr id="2" name="Picture 1" descr="Smart Myanmar5.tif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88" y="81400"/>
            <a:ext cx="1994868" cy="814007"/>
          </a:xfrm>
          <a:prstGeom prst="rect">
            <a:avLst/>
          </a:prstGeom>
        </p:spPr>
      </p:pic>
      <p:sp>
        <p:nvSpPr>
          <p:cNvPr id="20" name="Rectangle 9"/>
          <p:cNvSpPr>
            <a:spLocks noChangeArrowheads="1"/>
          </p:cNvSpPr>
          <p:nvPr userDrawn="1"/>
        </p:nvSpPr>
        <p:spPr bwMode="auto">
          <a:xfrm>
            <a:off x="1308371" y="769674"/>
            <a:ext cx="7835629" cy="60612"/>
          </a:xfrm>
          <a:prstGeom prst="rect">
            <a:avLst/>
          </a:prstGeom>
          <a:solidFill>
            <a:srgbClr val="2D8039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>
              <a:solidFill>
                <a:srgbClr val="24AB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81404" y="655483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SMART Myanmar Report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1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2pPr>
      <a:lvl3pPr marL="1238250" indent="-285750" algn="l" rtl="0" eaLnBrk="1" fontAlgn="base" hangingPunct="1">
        <a:spcBef>
          <a:spcPct val="20000"/>
        </a:spcBef>
        <a:spcAft>
          <a:spcPct val="0"/>
        </a:spcAft>
        <a:buClr>
          <a:srgbClr val="999999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3pPr>
      <a:lvl4pPr marL="171450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4pPr>
      <a:lvl5pPr marL="21907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5pPr>
      <a:lvl6pPr marL="26479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6pPr>
      <a:lvl7pPr marL="31051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7pPr>
      <a:lvl8pPr marL="35623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8pPr>
      <a:lvl9pPr marL="40195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anmargarments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tif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0.png"/><Relationship Id="rId7" Type="http://schemas.microsoft.com/office/2007/relationships/hdphoto" Target="../media/hdphoto1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5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tiff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4.wdp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image" Target="../media/image15.tiff"/><Relationship Id="rId7" Type="http://schemas.openxmlformats.org/officeDocument/2006/relationships/image" Target="../media/image19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tiff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tiff"/><Relationship Id="rId9" Type="http://schemas.openxmlformats.org/officeDocument/2006/relationships/image" Target="../media/image21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6"/>
          <p:cNvGrpSpPr/>
          <p:nvPr/>
        </p:nvGrpSpPr>
        <p:grpSpPr>
          <a:xfrm>
            <a:off x="-1" y="2177450"/>
            <a:ext cx="9144001" cy="3527779"/>
            <a:chOff x="-1" y="2177450"/>
            <a:chExt cx="9144001" cy="3527779"/>
          </a:xfrm>
        </p:grpSpPr>
        <p:pic>
          <p:nvPicPr>
            <p:cNvPr id="17" name="Picture 13" descr="P1030869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06308" y="2181791"/>
              <a:ext cx="2637692" cy="3516923"/>
            </a:xfrm>
            <a:prstGeom prst="rect">
              <a:avLst/>
            </a:prstGeom>
          </p:spPr>
        </p:pic>
        <p:pic>
          <p:nvPicPr>
            <p:cNvPr id="18" name="Picture 8" descr="Screen shot 2013-06-24 at 1.59.51 PM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" y="2177450"/>
              <a:ext cx="7046673" cy="3527779"/>
            </a:xfrm>
            <a:prstGeom prst="rect">
              <a:avLst/>
            </a:prstGeom>
          </p:spPr>
        </p:pic>
      </p:grpSp>
      <p:pic>
        <p:nvPicPr>
          <p:cNvPr id="4" name="Picture 3" descr="Smart Myanmar5.t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769" y="52107"/>
            <a:ext cx="5187255" cy="211666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08004" y="5841998"/>
            <a:ext cx="8259133" cy="955795"/>
            <a:chOff x="371232" y="5744308"/>
            <a:chExt cx="8610824" cy="1014410"/>
          </a:xfrm>
        </p:grpSpPr>
        <p:pic>
          <p:nvPicPr>
            <p:cNvPr id="7" name="Picture 6" descr="Logos in line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1232" y="5744308"/>
              <a:ext cx="8610824" cy="101441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2813538" y="5802923"/>
              <a:ext cx="605693" cy="15630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4717082" y="2352637"/>
            <a:ext cx="4192439" cy="1945825"/>
          </a:xfrm>
          <a:prstGeom prst="rect">
            <a:avLst/>
          </a:prstGeom>
          <a:solidFill>
            <a:srgbClr val="85C6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860543" y="2404078"/>
            <a:ext cx="4054270" cy="185530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 i="0" baseline="0">
                <a:solidFill>
                  <a:schemeClr val="tx1"/>
                </a:solidFill>
                <a:latin typeface="Museo 500 Regular"/>
                <a:ea typeface="+mj-ea"/>
                <a:cs typeface="Museo 500 Regular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700" dirty="0" smtClean="0">
                <a:solidFill>
                  <a:srgbClr val="258036"/>
                </a:solidFill>
              </a:rPr>
              <a:t>SM</a:t>
            </a:r>
            <a:r>
              <a:rPr lang="en-US" sz="2700" dirty="0" smtClean="0">
                <a:solidFill>
                  <a:schemeClr val="bg1"/>
                </a:solidFill>
              </a:rPr>
              <a:t>Es for environmental </a:t>
            </a:r>
            <a:r>
              <a:rPr lang="en-US" sz="2700" dirty="0" smtClean="0">
                <a:solidFill>
                  <a:srgbClr val="258036"/>
                </a:solidFill>
              </a:rPr>
              <a:t>A</a:t>
            </a:r>
            <a:r>
              <a:rPr lang="en-US" sz="2700" dirty="0" smtClean="0">
                <a:solidFill>
                  <a:schemeClr val="bg1"/>
                </a:solidFill>
              </a:rPr>
              <a:t>ccountability</a:t>
            </a:r>
            <a:br>
              <a:rPr lang="en-US" sz="2700" dirty="0" smtClean="0">
                <a:solidFill>
                  <a:schemeClr val="bg1"/>
                </a:solidFill>
              </a:rPr>
            </a:br>
            <a:r>
              <a:rPr lang="en-US" sz="2700" dirty="0" smtClean="0">
                <a:solidFill>
                  <a:srgbClr val="258036"/>
                </a:solidFill>
              </a:rPr>
              <a:t>R</a:t>
            </a:r>
            <a:r>
              <a:rPr lang="en-US" sz="2700" dirty="0" smtClean="0">
                <a:solidFill>
                  <a:schemeClr val="bg1"/>
                </a:solidFill>
              </a:rPr>
              <a:t>esponsibility and </a:t>
            </a:r>
            <a:br>
              <a:rPr lang="en-US" sz="2700" dirty="0" smtClean="0">
                <a:solidFill>
                  <a:schemeClr val="bg1"/>
                </a:solidFill>
              </a:rPr>
            </a:br>
            <a:r>
              <a:rPr lang="en-US" sz="2700" dirty="0" smtClean="0">
                <a:solidFill>
                  <a:srgbClr val="258036"/>
                </a:solidFill>
              </a:rPr>
              <a:t>T</a:t>
            </a:r>
            <a:r>
              <a:rPr lang="en-US" sz="2700" dirty="0" smtClean="0">
                <a:solidFill>
                  <a:schemeClr val="bg1"/>
                </a:solidFill>
              </a:rPr>
              <a:t>ransparency</a:t>
            </a:r>
            <a:r>
              <a:rPr lang="en-GB" sz="2700" dirty="0" smtClean="0"/>
              <a:t>  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700" dirty="0"/>
          </a:p>
        </p:txBody>
      </p:sp>
      <p:pic>
        <p:nvPicPr>
          <p:cNvPr id="11" name="Picture 8" descr="switchasia.t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4119" y="-157333"/>
            <a:ext cx="2466204" cy="214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5239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303463" y="870858"/>
            <a:ext cx="6840538" cy="5731556"/>
          </a:xfrm>
          <a:prstGeom prst="rect">
            <a:avLst/>
          </a:prstGeom>
          <a:solidFill>
            <a:srgbClr val="F2E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40857" y="151377"/>
            <a:ext cx="5805945" cy="598068"/>
          </a:xfrm>
        </p:spPr>
        <p:txBody>
          <a:bodyPr/>
          <a:lstStyle/>
          <a:p>
            <a:pPr algn="r"/>
            <a:r>
              <a:rPr lang="de-DE" sz="2800" dirty="0" smtClean="0"/>
              <a:t>Membership Services </a:t>
            </a:r>
            <a:r>
              <a:rPr lang="de-DE" sz="2800" dirty="0" err="1" smtClean="0"/>
              <a:t>of</a:t>
            </a:r>
            <a:r>
              <a:rPr lang="de-DE" sz="2800" dirty="0" smtClean="0"/>
              <a:t> MGMA</a:t>
            </a:r>
            <a:r>
              <a:rPr lang="de-DE" sz="3000" dirty="0" smtClean="0"/>
              <a:t/>
            </a:r>
            <a:br>
              <a:rPr lang="de-DE" sz="3000" dirty="0" smtClean="0"/>
            </a:br>
            <a:r>
              <a:rPr lang="de-DE" sz="3000" dirty="0"/>
              <a:t/>
            </a:r>
            <a:br>
              <a:rPr lang="de-DE" sz="3000" dirty="0"/>
            </a:br>
            <a:r>
              <a:rPr lang="de-DE" sz="3000" dirty="0" err="1" smtClean="0">
                <a:solidFill>
                  <a:schemeClr val="accent2"/>
                </a:solidFill>
              </a:rPr>
              <a:t>Achievements</a:t>
            </a:r>
            <a:endParaRPr lang="en-US" sz="3000" dirty="0">
              <a:solidFill>
                <a:schemeClr val="accent2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05588" y="1849171"/>
            <a:ext cx="4638839" cy="772020"/>
          </a:xfrm>
        </p:spPr>
        <p:txBody>
          <a:bodyPr>
            <a:noAutofit/>
          </a:bodyPr>
          <a:lstStyle/>
          <a:p>
            <a:pPr>
              <a:spcBef>
                <a:spcPts val="42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de-DE" b="1" dirty="0" smtClean="0"/>
              <a:t>Events and </a:t>
            </a:r>
            <a:r>
              <a:rPr lang="de-DE" b="1" dirty="0" err="1" smtClean="0"/>
              <a:t>exhibitions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sz="2000" dirty="0" err="1" smtClean="0"/>
              <a:t>factory</a:t>
            </a:r>
            <a:r>
              <a:rPr lang="de-DE" sz="2000" dirty="0" smtClean="0"/>
              <a:t> </a:t>
            </a:r>
            <a:r>
              <a:rPr lang="de-DE" sz="2000" dirty="0" err="1" smtClean="0"/>
              <a:t>awards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MGMA </a:t>
            </a:r>
            <a:r>
              <a:rPr lang="de-DE" sz="2000" dirty="0" err="1" smtClean="0"/>
              <a:t>participated</a:t>
            </a:r>
            <a:r>
              <a:rPr lang="de-DE" sz="2000" dirty="0" smtClean="0"/>
              <a:t> in 2 international textile </a:t>
            </a:r>
            <a:r>
              <a:rPr lang="de-DE" sz="2000" dirty="0" err="1" smtClean="0"/>
              <a:t>fairs</a:t>
            </a:r>
            <a:endParaRPr lang="de-DE" sz="2000" dirty="0" smtClean="0"/>
          </a:p>
          <a:p>
            <a:pPr lvl="0">
              <a:spcBef>
                <a:spcPts val="42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de-DE" b="1" dirty="0" smtClean="0"/>
              <a:t>Web </a:t>
            </a:r>
            <a:r>
              <a:rPr lang="de-DE" b="1" dirty="0" err="1" smtClean="0"/>
              <a:t>site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en-US" dirty="0">
                <a:solidFill>
                  <a:srgbClr val="005827">
                    <a:lumMod val="90000"/>
                    <a:lumOff val="10000"/>
                  </a:srgbClr>
                </a:solidFill>
                <a:latin typeface="Cambria" pitchFamily="18" charset="0"/>
                <a:hlinkClick r:id="rId3"/>
              </a:rPr>
              <a:t>www.myanmargarments.org</a:t>
            </a:r>
            <a:r>
              <a:rPr lang="en-US" dirty="0">
                <a:solidFill>
                  <a:srgbClr val="080808"/>
                </a:solidFill>
                <a:latin typeface="Cambria" pitchFamily="18" charset="0"/>
              </a:rPr>
              <a:t> </a:t>
            </a:r>
            <a:r>
              <a:rPr lang="de-DE" sz="2000" dirty="0" smtClean="0"/>
              <a:t>1100 </a:t>
            </a:r>
            <a:r>
              <a:rPr lang="de-DE" sz="2000" dirty="0" err="1" smtClean="0"/>
              <a:t>viewers</a:t>
            </a:r>
            <a:r>
              <a:rPr lang="de-DE" sz="2000" dirty="0" smtClean="0"/>
              <a:t> per </a:t>
            </a:r>
            <a:r>
              <a:rPr lang="de-DE" sz="2000" dirty="0" err="1" smtClean="0"/>
              <a:t>week</a:t>
            </a:r>
            <a:r>
              <a:rPr lang="de-DE" sz="2000" dirty="0" smtClean="0"/>
              <a:t>, </a:t>
            </a:r>
            <a:r>
              <a:rPr lang="de-DE" sz="2000" dirty="0" err="1" smtClean="0"/>
              <a:t>most</a:t>
            </a:r>
            <a:r>
              <a:rPr lang="de-DE" sz="2000" dirty="0" smtClean="0"/>
              <a:t> </a:t>
            </a:r>
            <a:r>
              <a:rPr lang="de-DE" sz="2000" dirty="0" err="1" smtClean="0"/>
              <a:t>popular</a:t>
            </a:r>
            <a:r>
              <a:rPr lang="de-DE" sz="2000" dirty="0" smtClean="0"/>
              <a:t>: </a:t>
            </a:r>
            <a:r>
              <a:rPr lang="de-DE" sz="2000" dirty="0" err="1" smtClean="0"/>
              <a:t>labour</a:t>
            </a:r>
            <a:r>
              <a:rPr lang="de-DE" sz="2000" dirty="0" smtClean="0"/>
              <a:t> </a:t>
            </a:r>
            <a:r>
              <a:rPr lang="de-DE" sz="2000" dirty="0" err="1" smtClean="0"/>
              <a:t>law</a:t>
            </a:r>
            <a:r>
              <a:rPr lang="de-DE" sz="2000" dirty="0" smtClean="0"/>
              <a:t> and </a:t>
            </a:r>
            <a:r>
              <a:rPr lang="de-DE" sz="2000" dirty="0" err="1" smtClean="0"/>
              <a:t>regulations</a:t>
            </a:r>
            <a:endParaRPr lang="de-DE" sz="2000" dirty="0" smtClean="0"/>
          </a:p>
          <a:p>
            <a:pPr marL="0" indent="0">
              <a:spcBef>
                <a:spcPts val="4200"/>
              </a:spcBef>
              <a:spcAft>
                <a:spcPts val="600"/>
              </a:spcAft>
              <a:buNone/>
            </a:pPr>
            <a:endParaRPr lang="de-DE" dirty="0" smtClean="0"/>
          </a:p>
          <a:p>
            <a:pPr>
              <a:spcBef>
                <a:spcPts val="4200"/>
              </a:spcBef>
              <a:spcAft>
                <a:spcPts val="600"/>
              </a:spcAft>
              <a:buFont typeface="Wingdings" charset="2"/>
              <a:buChar char="§"/>
            </a:pPr>
            <a:endParaRPr lang="de-DE" dirty="0"/>
          </a:p>
          <a:p>
            <a:pPr>
              <a:spcBef>
                <a:spcPts val="4200"/>
              </a:spcBef>
              <a:spcAft>
                <a:spcPts val="600"/>
              </a:spcAft>
              <a:buFont typeface="Wingdings" charset="2"/>
              <a:buChar char="§"/>
            </a:pPr>
            <a:endParaRPr lang="de-DE" b="1" dirty="0" smtClean="0"/>
          </a:p>
          <a:p>
            <a:pPr marL="0" indent="0">
              <a:spcBef>
                <a:spcPts val="4200"/>
              </a:spcBef>
              <a:spcAft>
                <a:spcPts val="600"/>
              </a:spcAft>
              <a:buNone/>
            </a:pPr>
            <a:endParaRPr lang="de-DE" b="1" dirty="0" smtClean="0"/>
          </a:p>
          <a:p>
            <a:pPr>
              <a:spcBef>
                <a:spcPts val="4200"/>
              </a:spcBef>
              <a:spcAft>
                <a:spcPts val="600"/>
              </a:spcAft>
              <a:buFont typeface="Wingdings" charset="2"/>
              <a:buChar char="§"/>
            </a:pPr>
            <a:endParaRPr lang="de-DE" b="1" dirty="0" smtClean="0"/>
          </a:p>
          <a:p>
            <a:pPr>
              <a:spcBef>
                <a:spcPts val="4200"/>
              </a:spcBef>
              <a:spcAft>
                <a:spcPts val="600"/>
              </a:spcAft>
              <a:buFont typeface="Wingdings" charset="2"/>
              <a:buChar char="§"/>
            </a:pPr>
            <a:endParaRPr lang="de-DE" b="1" dirty="0"/>
          </a:p>
          <a:p>
            <a:pPr>
              <a:spcBef>
                <a:spcPts val="4200"/>
              </a:spcBef>
              <a:buFont typeface="Wingdings" charset="2"/>
              <a:buChar char="§"/>
            </a:pPr>
            <a:endParaRPr lang="de-DE" b="1" dirty="0">
              <a:latin typeface="Cambria" pitchFamily="18" charset="0"/>
            </a:endParaRPr>
          </a:p>
          <a:p>
            <a:pPr lvl="0">
              <a:spcBef>
                <a:spcPts val="4200"/>
              </a:spcBef>
              <a:buFont typeface="Wingdings" charset="2"/>
              <a:buChar char="§"/>
            </a:pPr>
            <a:endParaRPr lang="en-US" b="1" dirty="0">
              <a:latin typeface="Cambria" pitchFamily="18" charset="0"/>
            </a:endParaRPr>
          </a:p>
          <a:p>
            <a:pPr>
              <a:spcBef>
                <a:spcPts val="4200"/>
              </a:spcBef>
              <a:buFont typeface="Wingdings" charset="2"/>
              <a:buChar char="§"/>
            </a:pPr>
            <a:endParaRPr lang="en-US" b="1" dirty="0">
              <a:latin typeface="Cambria" pitchFamily="18" charset="0"/>
            </a:endParaRPr>
          </a:p>
          <a:p>
            <a:pPr lvl="0">
              <a:spcBef>
                <a:spcPts val="4200"/>
              </a:spcBef>
              <a:buFont typeface="Wingdings" charset="2"/>
              <a:buChar char="§"/>
            </a:pPr>
            <a:endParaRPr lang="en-US" b="1" dirty="0">
              <a:latin typeface="Cambria" pitchFamily="18" charset="0"/>
            </a:endParaRPr>
          </a:p>
          <a:p>
            <a:pPr>
              <a:spcBef>
                <a:spcPts val="4200"/>
              </a:spcBef>
              <a:buFont typeface="Wingdings" charset="2"/>
              <a:buChar char="§"/>
            </a:pPr>
            <a:endParaRPr lang="en-US" b="1" dirty="0" smtClean="0"/>
          </a:p>
          <a:p>
            <a:pPr>
              <a:spcBef>
                <a:spcPts val="4200"/>
              </a:spcBef>
              <a:buFont typeface="Wingdings" charset="2"/>
              <a:buChar char="§"/>
            </a:pPr>
            <a:endParaRPr lang="en-US" b="1" dirty="0"/>
          </a:p>
        </p:txBody>
      </p:sp>
      <p:sp>
        <p:nvSpPr>
          <p:cNvPr id="5" name="Pentagon 4"/>
          <p:cNvSpPr/>
          <p:nvPr/>
        </p:nvSpPr>
        <p:spPr bwMode="auto">
          <a:xfrm rot="16200000">
            <a:off x="802821" y="3224891"/>
            <a:ext cx="5043714" cy="1170213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1262744" y="3631978"/>
            <a:ext cx="403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3600" dirty="0">
                <a:solidFill>
                  <a:schemeClr val="accent2"/>
                </a:solidFill>
              </a:rPr>
              <a:t>Capacity building </a:t>
            </a:r>
          </a:p>
        </p:txBody>
      </p:sp>
      <p:pic>
        <p:nvPicPr>
          <p:cNvPr id="11" name="Picture 10" descr="MGMA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79" y="3084286"/>
            <a:ext cx="2338271" cy="27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944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973385" y="1270000"/>
            <a:ext cx="7170615" cy="5332413"/>
          </a:xfrm>
          <a:prstGeom prst="rect">
            <a:avLst/>
          </a:prstGeom>
          <a:solidFill>
            <a:srgbClr val="F2E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475187" y="85844"/>
            <a:ext cx="6668813" cy="5535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useo 500 Regular"/>
              </a:rPr>
              <a:t>Activity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useo 500 Regular"/>
              </a:rPr>
              <a:t> </a:t>
            </a:r>
            <a:r>
              <a:rPr kumimoji="0" lang="de-DE" sz="2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useo 500 Regular"/>
              </a:rPr>
              <a:t>cluster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useo 500 Regular"/>
              </a:rPr>
              <a:t> SCP </a:t>
            </a:r>
            <a:r>
              <a:rPr kumimoji="0" lang="de-DE" sz="2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useo 500 Regular"/>
              </a:rPr>
              <a:t>awareness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useo 500 Regular"/>
              </a:rPr>
              <a:t> </a:t>
            </a:r>
            <a:r>
              <a:rPr kumimoji="0" lang="de-DE" sz="2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useo 500 Regular"/>
              </a:rPr>
              <a:t>raising</a:t>
            </a:r>
            <a:r>
              <a:rPr kumimoji="0" lang="de-DE" sz="2800" b="0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useo 500 Regular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Museo 500 Regular"/>
            </a:endParaRPr>
          </a:p>
        </p:txBody>
      </p:sp>
      <p:pic>
        <p:nvPicPr>
          <p:cNvPr id="9" name="Picture 8" descr="switchasia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356" y="1519946"/>
            <a:ext cx="1711146" cy="1487908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973385" y="1177862"/>
            <a:ext cx="7170615" cy="65253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tabLst/>
              <a:defRPr/>
            </a:pPr>
            <a:r>
              <a:rPr lang="en-US" sz="2800" dirty="0">
                <a:solidFill>
                  <a:schemeClr val="accent2"/>
                </a:solidFill>
                <a:latin typeface="Cambria" pitchFamily="18" charset="0"/>
                <a:cs typeface="+mn-cs"/>
              </a:rPr>
              <a:t>Awareness Campaign CSR </a:t>
            </a:r>
            <a:r>
              <a:rPr lang="en-US" sz="2800" dirty="0">
                <a:latin typeface="Cambria" pitchFamily="18" charset="0"/>
                <a:cs typeface="+mn-cs"/>
              </a:rPr>
              <a:t>&gt; 3000 </a:t>
            </a:r>
            <a:r>
              <a:rPr lang="en-US" sz="2800" dirty="0" smtClean="0">
                <a:latin typeface="Cambria" pitchFamily="18" charset="0"/>
                <a:cs typeface="+mn-cs"/>
              </a:rPr>
              <a:t>companies, </a:t>
            </a:r>
            <a:r>
              <a:rPr lang="en-US" sz="2800" dirty="0" err="1" smtClean="0">
                <a:latin typeface="Cambria" pitchFamily="18" charset="0"/>
                <a:cs typeface="+mn-cs"/>
              </a:rPr>
              <a:t>sequa</a:t>
            </a:r>
            <a:r>
              <a:rPr lang="en-US" sz="2800" dirty="0" smtClean="0">
                <a:latin typeface="Cambria" pitchFamily="18" charset="0"/>
                <a:cs typeface="+mn-cs"/>
              </a:rPr>
              <a:t> </a:t>
            </a:r>
            <a:r>
              <a:rPr lang="en-US" sz="2800" dirty="0">
                <a:latin typeface="Cambria" pitchFamily="18" charset="0"/>
                <a:cs typeface="+mn-cs"/>
              </a:rPr>
              <a:t>and ADFIAP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tabLst/>
              <a:defRPr/>
            </a:pPr>
            <a:endParaRPr lang="en-US" sz="2800" dirty="0">
              <a:latin typeface="Cambr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tabLst/>
              <a:defRPr/>
            </a:pPr>
            <a:r>
              <a:rPr lang="en-US" sz="2800" dirty="0">
                <a:solidFill>
                  <a:schemeClr val="accent2"/>
                </a:solidFill>
                <a:latin typeface="Cambria" pitchFamily="18" charset="0"/>
                <a:cs typeface="+mn-cs"/>
              </a:rPr>
              <a:t>Study Mission </a:t>
            </a:r>
            <a:r>
              <a:rPr lang="en-US" sz="2800" dirty="0">
                <a:latin typeface="Cambria" pitchFamily="18" charset="0"/>
                <a:cs typeface="+mn-cs"/>
              </a:rPr>
              <a:t>to Germany – Sustainability </a:t>
            </a:r>
            <a:r>
              <a:rPr lang="en-US" sz="2800" dirty="0" smtClean="0">
                <a:latin typeface="Cambria" pitchFamily="18" charset="0"/>
                <a:cs typeface="+mn-cs"/>
              </a:rPr>
              <a:t>Initiatives in Europe </a:t>
            </a:r>
            <a:r>
              <a:rPr lang="en-US" sz="2800" dirty="0">
                <a:latin typeface="Cambria" pitchFamily="18" charset="0"/>
                <a:cs typeface="+mn-cs"/>
              </a:rPr>
              <a:t>by </a:t>
            </a:r>
            <a:r>
              <a:rPr lang="en-US" sz="2800" dirty="0" err="1">
                <a:latin typeface="Cambria" pitchFamily="18" charset="0"/>
                <a:cs typeface="+mn-cs"/>
              </a:rPr>
              <a:t>t+m</a:t>
            </a:r>
            <a:endParaRPr lang="en-US" sz="2800" dirty="0">
              <a:latin typeface="Cambr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tabLst/>
              <a:defRPr/>
            </a:pPr>
            <a:endParaRPr lang="de-DE" sz="2800" dirty="0">
              <a:latin typeface="Cambr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tabLst/>
              <a:defRPr/>
            </a:pPr>
            <a:r>
              <a:rPr lang="en-US" sz="2800" dirty="0" smtClean="0">
                <a:latin typeface="Cambria" pitchFamily="18" charset="0"/>
                <a:cs typeface="+mn-cs"/>
              </a:rPr>
              <a:t>Workshops/Training  </a:t>
            </a:r>
            <a:r>
              <a:rPr lang="en-US" sz="2800" dirty="0">
                <a:latin typeface="Cambria" pitchFamily="18" charset="0"/>
                <a:cs typeface="+mn-cs"/>
              </a:rPr>
              <a:t>on </a:t>
            </a:r>
            <a:r>
              <a:rPr lang="en-US" sz="2800" dirty="0">
                <a:solidFill>
                  <a:schemeClr val="accent2"/>
                </a:solidFill>
                <a:latin typeface="Cambria" pitchFamily="18" charset="0"/>
                <a:cs typeface="+mn-cs"/>
              </a:rPr>
              <a:t>Green Financing for 19 banks </a:t>
            </a:r>
            <a:r>
              <a:rPr lang="en-US" sz="2800" dirty="0">
                <a:latin typeface="Cambria" pitchFamily="18" charset="0"/>
                <a:cs typeface="+mn-cs"/>
              </a:rPr>
              <a:t>with 40 participants by ADFIAP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  <a:tabLst/>
              <a:defRPr/>
            </a:pPr>
            <a:endParaRPr lang="en-US" sz="2800" dirty="0">
              <a:latin typeface="Cambria" pitchFamily="18" charset="0"/>
              <a:cs typeface="+mn-cs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  <a:tabLst/>
              <a:defRPr/>
            </a:pPr>
            <a:endParaRPr lang="en-US" sz="2800" dirty="0">
              <a:latin typeface="Cambria" pitchFamily="18" charset="0"/>
              <a:cs typeface="+mn-cs"/>
            </a:endParaRPr>
          </a:p>
          <a:p>
            <a:pPr marL="0" marR="0" lvl="0" indent="0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800" dirty="0">
              <a:latin typeface="Cambria" pitchFamily="18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613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973385" y="1270000"/>
            <a:ext cx="7170615" cy="5332413"/>
          </a:xfrm>
          <a:prstGeom prst="rect">
            <a:avLst/>
          </a:prstGeom>
          <a:solidFill>
            <a:srgbClr val="F2E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85000"/>
              <a:defRPr/>
            </a:pPr>
            <a:r>
              <a:rPr lang="en-US" sz="2000" dirty="0" smtClean="0">
                <a:solidFill>
                  <a:srgbClr val="C00000"/>
                </a:solidFill>
                <a:latin typeface="Cambria" pitchFamily="18" charset="0"/>
              </a:rPr>
              <a:t>EU Ambassador </a:t>
            </a:r>
            <a:r>
              <a:rPr lang="en-US" sz="20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</a:rPr>
              <a:t>speaking about benefits of CSR</a:t>
            </a:r>
            <a:endParaRPr lang="en-GB" sz="2000" dirty="0">
              <a:solidFill>
                <a:srgbClr val="000000">
                  <a:lumMod val="95000"/>
                  <a:lumOff val="5000"/>
                </a:srgbClr>
              </a:solidFill>
              <a:latin typeface="Cambria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28221" y="394138"/>
            <a:ext cx="7915779" cy="5219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useo 500 Regular"/>
              </a:rPr>
              <a:t>Awareness Campaign CSR &gt; 3000 companies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308371" y="1186094"/>
            <a:ext cx="7835629" cy="60612"/>
          </a:xfrm>
          <a:prstGeom prst="rect">
            <a:avLst/>
          </a:prstGeom>
          <a:solidFill>
            <a:srgbClr val="2D8039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>
              <a:solidFill>
                <a:srgbClr val="24AB5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0005" y="1753080"/>
            <a:ext cx="6777371" cy="451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switchasia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356" y="1519946"/>
            <a:ext cx="1711146" cy="1487908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973385" y="1177862"/>
            <a:ext cx="7170615" cy="65253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58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973385" y="1270000"/>
            <a:ext cx="7170615" cy="5332413"/>
          </a:xfrm>
          <a:prstGeom prst="rect">
            <a:avLst/>
          </a:prstGeom>
          <a:solidFill>
            <a:srgbClr val="F2E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28221" y="753305"/>
            <a:ext cx="7915779" cy="1873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kern="0" dirty="0" smtClean="0">
                <a:solidFill>
                  <a:sysClr val="windowText" lastClr="000000"/>
                </a:solidFill>
              </a:rPr>
              <a:t>                  </a:t>
            </a:r>
            <a:endParaRPr lang="en-US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308371" y="1186094"/>
            <a:ext cx="7835629" cy="60612"/>
          </a:xfrm>
          <a:prstGeom prst="rect">
            <a:avLst/>
          </a:prstGeom>
          <a:solidFill>
            <a:srgbClr val="2D8039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>
              <a:solidFill>
                <a:srgbClr val="24AB59"/>
              </a:solidFill>
            </a:endParaRPr>
          </a:p>
        </p:txBody>
      </p:sp>
      <p:pic>
        <p:nvPicPr>
          <p:cNvPr id="9" name="Picture 8" descr="switchasia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356" y="1519946"/>
            <a:ext cx="1711146" cy="1487908"/>
          </a:xfrm>
          <a:prstGeom prst="rect">
            <a:avLst/>
          </a:prstGeom>
        </p:spPr>
      </p:pic>
      <p:sp>
        <p:nvSpPr>
          <p:cNvPr id="13" name="Text Placeholder 3"/>
          <p:cNvSpPr txBox="1">
            <a:spLocks/>
          </p:cNvSpPr>
          <p:nvPr/>
        </p:nvSpPr>
        <p:spPr>
          <a:xfrm>
            <a:off x="2713068" y="604891"/>
            <a:ext cx="5952660" cy="484218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Char char="§"/>
              <a:tabLst>
                <a:tab pos="2190750" algn="l"/>
              </a:tabLs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2190750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2382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9999"/>
              </a:buClr>
              <a:buFont typeface="Wingdings" pitchFamily="2" charset="2"/>
              <a:buChar char="§"/>
              <a:tabLst>
                <a:tab pos="2190750" algn="l"/>
              </a:tabLst>
              <a:defRPr sz="2400">
                <a:solidFill>
                  <a:schemeClr val="tx1"/>
                </a:solidFill>
                <a:latin typeface="+mn-lt"/>
              </a:defRPr>
            </a:lvl3pPr>
            <a:lvl4pPr marL="17145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Char char="-"/>
              <a:tabLst>
                <a:tab pos="2190750" algn="l"/>
              </a:tabLst>
              <a:defRPr sz="2400">
                <a:solidFill>
                  <a:schemeClr val="tx1"/>
                </a:solidFill>
                <a:latin typeface="+mn-lt"/>
              </a:defRPr>
            </a:lvl4pPr>
            <a:lvl5pPr marL="219075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2190750" algn="l"/>
              </a:tabLst>
              <a:defRPr sz="2400">
                <a:solidFill>
                  <a:schemeClr val="tx1"/>
                </a:solidFill>
                <a:latin typeface="+mn-lt"/>
              </a:defRPr>
            </a:lvl5pPr>
            <a:lvl6pPr marL="264795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2190750" algn="l"/>
              </a:tabLst>
              <a:defRPr sz="2400">
                <a:solidFill>
                  <a:schemeClr val="tx1"/>
                </a:solidFill>
                <a:latin typeface="+mn-lt"/>
              </a:defRPr>
            </a:lvl6pPr>
            <a:lvl7pPr marL="310515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2190750" algn="l"/>
              </a:tabLst>
              <a:defRPr sz="2400">
                <a:solidFill>
                  <a:schemeClr val="tx1"/>
                </a:solidFill>
                <a:latin typeface="+mn-lt"/>
              </a:defRPr>
            </a:lvl7pPr>
            <a:lvl8pPr marL="356235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2190750" algn="l"/>
              </a:tabLst>
              <a:defRPr sz="2400">
                <a:solidFill>
                  <a:schemeClr val="tx1"/>
                </a:solidFill>
                <a:latin typeface="+mn-lt"/>
              </a:defRPr>
            </a:lvl8pPr>
            <a:lvl9pPr marL="401955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2190750" algn="l"/>
              </a:tabLs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b="0" dirty="0" smtClean="0">
                <a:solidFill>
                  <a:srgbClr val="000000"/>
                </a:solidFill>
              </a:rPr>
              <a:t>Green Finance Training</a:t>
            </a:r>
          </a:p>
          <a:p>
            <a:pPr marL="0" indent="0" algn="r">
              <a:buFont typeface="Wingdings" pitchFamily="2" charset="2"/>
              <a:buNone/>
            </a:pPr>
            <a:r>
              <a:rPr lang="de-DE" sz="2800" dirty="0" smtClean="0">
                <a:solidFill>
                  <a:schemeClr val="accent2"/>
                </a:solidFill>
              </a:rPr>
              <a:t/>
            </a:r>
            <a:br>
              <a:rPr lang="de-DE" sz="2800" dirty="0" smtClean="0">
                <a:solidFill>
                  <a:schemeClr val="accent2"/>
                </a:solidFill>
              </a:rPr>
            </a:br>
            <a:r>
              <a:rPr lang="de-DE" sz="2800" dirty="0" err="1" smtClean="0">
                <a:solidFill>
                  <a:schemeClr val="accent2"/>
                </a:solidFill>
              </a:rPr>
              <a:t>Achievement</a:t>
            </a:r>
            <a:endParaRPr lang="en-GB" sz="2800" dirty="0">
              <a:solidFill>
                <a:schemeClr val="accent2"/>
              </a:solidFill>
            </a:endParaRPr>
          </a:p>
        </p:txBody>
      </p:sp>
      <p:pic>
        <p:nvPicPr>
          <p:cNvPr id="12" name="Picture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496"/>
          <a:stretch/>
        </p:blipFill>
        <p:spPr>
          <a:xfrm>
            <a:off x="2713067" y="2002320"/>
            <a:ext cx="5737250" cy="2646460"/>
          </a:xfrm>
          <a:prstGeom prst="rect">
            <a:avLst/>
          </a:prstGeom>
        </p:spPr>
      </p:pic>
      <p:sp>
        <p:nvSpPr>
          <p:cNvPr id="15" name="Text Placeholder 3"/>
          <p:cNvSpPr txBox="1">
            <a:spLocks/>
          </p:cNvSpPr>
          <p:nvPr/>
        </p:nvSpPr>
        <p:spPr>
          <a:xfrm>
            <a:off x="2099508" y="5016224"/>
            <a:ext cx="6918367" cy="1074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Aft>
                <a:spcPts val="0"/>
              </a:spcAft>
              <a:buClr>
                <a:srgbClr val="00B050"/>
              </a:buClr>
              <a:defRPr/>
            </a:pPr>
            <a:r>
              <a:rPr lang="en-US" sz="3600" dirty="0" smtClean="0">
                <a:solidFill>
                  <a:schemeClr val="accent2"/>
                </a:solidFill>
              </a:rPr>
              <a:t>19 banks participated </a:t>
            </a:r>
            <a:r>
              <a:rPr lang="en-US" sz="3600" dirty="0">
                <a:solidFill>
                  <a:schemeClr val="accent2"/>
                </a:solidFill>
              </a:rPr>
              <a:t>in workshops on green financing to learn and adopt the greening strategy in their lending operations.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893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276206" y="914400"/>
            <a:ext cx="6615546" cy="5560301"/>
          </a:xfrm>
          <a:prstGeom prst="rect">
            <a:avLst/>
          </a:prstGeom>
          <a:solidFill>
            <a:srgbClr val="F2E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pic>
        <p:nvPicPr>
          <p:cNvPr id="15" name="Picture 14" descr="Social Compliance-illustr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285" y="3492982"/>
            <a:ext cx="2362154" cy="123141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19826" y="2857839"/>
            <a:ext cx="6380553" cy="3733121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3200" b="1" dirty="0" err="1" smtClean="0">
                <a:solidFill>
                  <a:schemeClr val="accent2"/>
                </a:solidFill>
                <a:latin typeface="Museo 500 Regular"/>
                <a:cs typeface="Museo 500 Regular"/>
              </a:rPr>
              <a:t>Achievements</a:t>
            </a:r>
            <a:endParaRPr lang="de-DE" sz="3200" b="1" dirty="0" smtClean="0">
              <a:solidFill>
                <a:schemeClr val="accent2"/>
              </a:solidFill>
              <a:latin typeface="Museo 500 Regular"/>
              <a:cs typeface="Museo 500 Regular"/>
            </a:endParaRPr>
          </a:p>
          <a:p>
            <a:pPr marL="0" indent="0">
              <a:spcBef>
                <a:spcPts val="2200"/>
              </a:spcBef>
              <a:buNone/>
            </a:pPr>
            <a:r>
              <a:rPr lang="de-DE" sz="3200" b="1" dirty="0" err="1" smtClean="0">
                <a:latin typeface="Museo 500 Regular"/>
                <a:cs typeface="Museo 500 Regular"/>
              </a:rPr>
              <a:t>Component</a:t>
            </a:r>
            <a:r>
              <a:rPr lang="de-DE" sz="3200" b="1" dirty="0" smtClean="0">
                <a:latin typeface="Museo 500 Regular"/>
                <a:cs typeface="Museo 500 Regular"/>
              </a:rPr>
              <a:t>  2: 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de-DE" sz="3200" b="1" dirty="0" err="1" smtClean="0">
                <a:latin typeface="Museo 500 Regular"/>
                <a:cs typeface="Museo 500 Regular"/>
              </a:rPr>
              <a:t>Sustainable</a:t>
            </a:r>
            <a:r>
              <a:rPr lang="de-DE" sz="3200" b="1" dirty="0" smtClean="0">
                <a:latin typeface="Museo 500 Regular"/>
                <a:cs typeface="Museo 500 Regular"/>
              </a:rPr>
              <a:t> </a:t>
            </a:r>
            <a:r>
              <a:rPr lang="de-DE" sz="3200" b="1" dirty="0" err="1" smtClean="0">
                <a:latin typeface="Museo 500 Regular"/>
                <a:cs typeface="Museo 500 Regular"/>
              </a:rPr>
              <a:t>production</a:t>
            </a:r>
            <a:endParaRPr lang="de-DE" sz="3200" b="1" dirty="0" smtClean="0">
              <a:latin typeface="Museo 500 Regular"/>
              <a:cs typeface="Museo 500 Regular"/>
            </a:endParaRPr>
          </a:p>
          <a:p>
            <a:pPr>
              <a:spcBef>
                <a:spcPts val="2200"/>
              </a:spcBef>
            </a:pPr>
            <a:r>
              <a:rPr lang="de-DE" sz="2800" dirty="0" smtClean="0">
                <a:latin typeface="Museo 500 Regular"/>
                <a:cs typeface="Museo 500 Regular"/>
              </a:rPr>
              <a:t>SMART </a:t>
            </a:r>
            <a:r>
              <a:rPr lang="de-DE" sz="2800" dirty="0" err="1" smtClean="0">
                <a:latin typeface="Museo 500 Regular"/>
                <a:cs typeface="Museo 500 Regular"/>
              </a:rPr>
              <a:t>compliance</a:t>
            </a:r>
            <a:r>
              <a:rPr lang="de-DE" sz="2800" dirty="0" smtClean="0">
                <a:latin typeface="Museo 500 Regular"/>
                <a:cs typeface="Museo 500 Regular"/>
              </a:rPr>
              <a:t> </a:t>
            </a:r>
            <a:r>
              <a:rPr lang="de-DE" sz="2800" dirty="0" err="1" smtClean="0">
                <a:latin typeface="Museo 500 Regular"/>
                <a:cs typeface="Museo 500 Regular"/>
              </a:rPr>
              <a:t>Academy</a:t>
            </a:r>
            <a:endParaRPr lang="de-DE" sz="2800" dirty="0" smtClean="0">
              <a:latin typeface="Museo 500 Regular"/>
              <a:cs typeface="Museo 500 Regular"/>
            </a:endParaRPr>
          </a:p>
          <a:p>
            <a:pPr>
              <a:spcBef>
                <a:spcPts val="2200"/>
              </a:spcBef>
            </a:pPr>
            <a:r>
              <a:rPr lang="de-DE" sz="2800" dirty="0" err="1" smtClean="0">
                <a:latin typeface="Museo 500 Regular"/>
                <a:cs typeface="Museo 500 Regular"/>
              </a:rPr>
              <a:t>Productivity</a:t>
            </a:r>
            <a:r>
              <a:rPr lang="de-DE" sz="2800" dirty="0" smtClean="0">
                <a:latin typeface="Museo 500 Regular"/>
                <a:cs typeface="Museo 500 Regular"/>
              </a:rPr>
              <a:t> </a:t>
            </a:r>
            <a:r>
              <a:rPr lang="de-DE" sz="2800" dirty="0" err="1" smtClean="0">
                <a:latin typeface="Museo 500 Regular"/>
                <a:cs typeface="Museo 500 Regular"/>
              </a:rPr>
              <a:t>improvement</a:t>
            </a:r>
            <a:r>
              <a:rPr lang="de-DE" sz="2800" dirty="0" smtClean="0">
                <a:latin typeface="Museo 500 Regular"/>
                <a:cs typeface="Museo 500 Regular"/>
              </a:rPr>
              <a:t> </a:t>
            </a:r>
            <a:r>
              <a:rPr lang="de-DE" sz="2800" dirty="0" err="1" smtClean="0">
                <a:latin typeface="Museo 500 Regular"/>
                <a:cs typeface="Museo 500 Regular"/>
              </a:rPr>
              <a:t>program</a:t>
            </a:r>
            <a:endParaRPr lang="de-DE" sz="2800" dirty="0" smtClean="0">
              <a:latin typeface="Museo 500 Regular"/>
              <a:cs typeface="Museo 500 Regular"/>
            </a:endParaRPr>
          </a:p>
          <a:p>
            <a:pPr marL="0" indent="0">
              <a:spcBef>
                <a:spcPts val="2200"/>
              </a:spcBef>
              <a:buNone/>
            </a:pPr>
            <a:endParaRPr lang="de-DE" dirty="0">
              <a:latin typeface="Museo 500 Regular"/>
              <a:cs typeface="Museo 500 Regular"/>
            </a:endParaRPr>
          </a:p>
          <a:p>
            <a:pPr marL="0" indent="0">
              <a:spcBef>
                <a:spcPts val="2200"/>
              </a:spcBef>
              <a:buNone/>
            </a:pPr>
            <a:endParaRPr lang="en-US" dirty="0">
              <a:latin typeface="Museo 500 Regular"/>
              <a:cs typeface="Museo 500 Regular"/>
            </a:endParaRPr>
          </a:p>
          <a:p>
            <a:pPr lvl="0">
              <a:spcBef>
                <a:spcPts val="2200"/>
              </a:spcBef>
            </a:pPr>
            <a:endParaRPr lang="en-US" dirty="0">
              <a:latin typeface="Museo 500 Regular"/>
              <a:cs typeface="Museo 500 Regular"/>
            </a:endParaRPr>
          </a:p>
          <a:p>
            <a:pPr>
              <a:spcBef>
                <a:spcPts val="2200"/>
              </a:spcBef>
            </a:pPr>
            <a:endParaRPr lang="en-US" dirty="0">
              <a:latin typeface="Museo 500 Regular"/>
              <a:cs typeface="Museo 500 Regular"/>
            </a:endParaRPr>
          </a:p>
          <a:p>
            <a:pPr lvl="0">
              <a:spcBef>
                <a:spcPts val="2200"/>
              </a:spcBef>
            </a:pPr>
            <a:endParaRPr lang="en-US" dirty="0">
              <a:latin typeface="Museo 500 Regular"/>
              <a:cs typeface="Museo 500 Regular"/>
            </a:endParaRPr>
          </a:p>
          <a:p>
            <a:pPr>
              <a:spcBef>
                <a:spcPts val="2200"/>
              </a:spcBef>
            </a:pPr>
            <a:endParaRPr lang="en-US" dirty="0" smtClean="0">
              <a:latin typeface="Museo 500 Regular"/>
              <a:cs typeface="Museo 500 Regular"/>
            </a:endParaRPr>
          </a:p>
          <a:p>
            <a:pPr>
              <a:spcBef>
                <a:spcPts val="2200"/>
              </a:spcBef>
            </a:pPr>
            <a:endParaRPr lang="en-US" dirty="0">
              <a:latin typeface="Museo 500 Regular"/>
              <a:cs typeface="Museo 500 Regular"/>
            </a:endParaRPr>
          </a:p>
        </p:txBody>
      </p:sp>
      <p:pic>
        <p:nvPicPr>
          <p:cNvPr id="6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3656" y="1047292"/>
            <a:ext cx="6448096" cy="19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6146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3138714"/>
            <a:ext cx="9144000" cy="3519787"/>
            <a:chOff x="0" y="1674812"/>
            <a:chExt cx="9144000" cy="4983689"/>
          </a:xfrm>
        </p:grpSpPr>
        <p:sp>
          <p:nvSpPr>
            <p:cNvPr id="13" name="Rectangle 1"/>
            <p:cNvSpPr/>
            <p:nvPr/>
          </p:nvSpPr>
          <p:spPr bwMode="auto">
            <a:xfrm>
              <a:off x="0" y="1674812"/>
              <a:ext cx="4591050" cy="49836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"/>
            <p:cNvSpPr/>
            <p:nvPr/>
          </p:nvSpPr>
          <p:spPr bwMode="auto">
            <a:xfrm>
              <a:off x="4591050" y="1674812"/>
              <a:ext cx="4552950" cy="4983689"/>
            </a:xfrm>
            <a:prstGeom prst="rect">
              <a:avLst/>
            </a:prstGeom>
            <a:solidFill>
              <a:srgbClr val="F2EDD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" name="Textfeld 10"/>
          <p:cNvSpPr txBox="1"/>
          <p:nvPr/>
        </p:nvSpPr>
        <p:spPr>
          <a:xfrm>
            <a:off x="212355" y="3172418"/>
            <a:ext cx="221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6FA53A"/>
                </a:solidFill>
              </a:rPr>
              <a:t>Analysis of:</a:t>
            </a:r>
          </a:p>
        </p:txBody>
      </p:sp>
      <p:sp>
        <p:nvSpPr>
          <p:cNvPr id="16" name="Textfeld 21"/>
          <p:cNvSpPr txBox="1"/>
          <p:nvPr/>
        </p:nvSpPr>
        <p:spPr>
          <a:xfrm>
            <a:off x="0" y="1146739"/>
            <a:ext cx="9076354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2"/>
                </a:solidFill>
              </a:rPr>
              <a:t>3 Workshops</a:t>
            </a:r>
          </a:p>
          <a:p>
            <a:pPr algn="r"/>
            <a:endParaRPr lang="en-US" sz="1050" dirty="0" smtClean="0">
              <a:solidFill>
                <a:schemeClr val="accent2"/>
              </a:solidFill>
            </a:endParaRPr>
          </a:p>
          <a:p>
            <a:pPr lvl="0" algn="r"/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Arial"/>
                <a:cs typeface="Cambria"/>
              </a:rPr>
              <a:t>factory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Arial"/>
                <a:cs typeface="Cambria"/>
              </a:rPr>
              <a:t>owner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Arial"/>
                <a:cs typeface="Cambria"/>
              </a:rPr>
              <a:t>&amp; middle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Arial"/>
                <a:cs typeface="Cambria"/>
              </a:rPr>
              <a:t>management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Arial"/>
                <a:cs typeface="Cambria"/>
              </a:rPr>
              <a:t>(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Arial"/>
                <a:cs typeface="Cambria"/>
              </a:rPr>
              <a:t>10 factories)</a:t>
            </a:r>
          </a:p>
          <a:p>
            <a:pPr lvl="0" algn="r"/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Arial"/>
                <a:cs typeface="Cambria"/>
              </a:rPr>
              <a:t>3 intense on-site consultancies (3 pilot factories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Arial"/>
                <a:cs typeface="Cambria"/>
              </a:rPr>
              <a:t>)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4772792" y="3190915"/>
            <a:ext cx="2478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6FA53A"/>
                </a:solidFill>
              </a:rPr>
              <a:t>Designing of: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0" y="3150065"/>
            <a:ext cx="9144000" cy="619125"/>
          </a:xfrm>
          <a:prstGeom prst="rect">
            <a:avLst/>
          </a:prstGeom>
          <a:noFill/>
          <a:ln w="9525" cap="flat" cmpd="sng" algn="ctr">
            <a:solidFill>
              <a:srgbClr val="0E69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75901" y="80194"/>
            <a:ext cx="6495803" cy="598068"/>
          </a:xfrm>
        </p:spPr>
        <p:txBody>
          <a:bodyPr/>
          <a:lstStyle/>
          <a:p>
            <a:r>
              <a:rPr lang="en-US" sz="2800" dirty="0" smtClean="0"/>
              <a:t>Activity cluster SMART </a:t>
            </a:r>
            <a:br>
              <a:rPr lang="en-US" sz="2800" dirty="0" smtClean="0"/>
            </a:br>
            <a:r>
              <a:rPr lang="en-US" sz="2800" dirty="0" smtClean="0"/>
              <a:t>Compliance Academy</a:t>
            </a:r>
            <a:endParaRPr lang="en-US" sz="2800" dirty="0"/>
          </a:p>
        </p:txBody>
      </p:sp>
      <p:pic>
        <p:nvPicPr>
          <p:cNvPr id="5" name="Picture 4" descr="Social Compliance-illustr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7754" y="98970"/>
            <a:ext cx="1144686" cy="596738"/>
          </a:xfrm>
          <a:prstGeom prst="rect">
            <a:avLst/>
          </a:prstGeom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6642781"/>
            <a:ext cx="9144000" cy="233362"/>
          </a:xfrm>
          <a:prstGeom prst="rect">
            <a:avLst/>
          </a:prstGeom>
          <a:solidFill>
            <a:srgbClr val="2D803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289F30"/>
              </a:solidFill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7893050" y="6620542"/>
            <a:ext cx="927100" cy="2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200" b="0" dirty="0" smtClean="0">
                <a:solidFill>
                  <a:schemeClr val="bg1"/>
                </a:solidFill>
              </a:rPr>
              <a:t>Slide </a:t>
            </a:r>
            <a:fld id="{327115CA-E6A4-425F-BB4F-A64D48743A27}" type="slidenum">
              <a:rPr lang="de-DE" sz="1200" b="0">
                <a:solidFill>
                  <a:schemeClr val="bg1"/>
                </a:solidFill>
              </a:rPr>
              <a:pPr/>
              <a:t>15</a:t>
            </a:fld>
            <a:endParaRPr lang="de-DE" sz="1200" b="0" dirty="0">
              <a:solidFill>
                <a:schemeClr val="bg1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308371" y="1059962"/>
            <a:ext cx="7835629" cy="60612"/>
          </a:xfrm>
          <a:prstGeom prst="rect">
            <a:avLst/>
          </a:prstGeom>
          <a:solidFill>
            <a:srgbClr val="2D8039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>
              <a:solidFill>
                <a:srgbClr val="24AB59"/>
              </a:solidFill>
            </a:endParaRPr>
          </a:p>
        </p:txBody>
      </p:sp>
      <p:pic>
        <p:nvPicPr>
          <p:cNvPr id="10" name="Picture 9" descr="Smart Myanmar5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88" y="81400"/>
            <a:ext cx="1994868" cy="8140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4715" y="4144860"/>
            <a:ext cx="382814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charset="2"/>
              <a:buChar char="§"/>
            </a:pP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/>
                <a:cs typeface="Cambria"/>
              </a:rPr>
              <a:t>current compliance</a:t>
            </a:r>
            <a:endParaRPr lang="en-US" b="0" dirty="0">
              <a:solidFill>
                <a:schemeClr val="tx1">
                  <a:lumMod val="95000"/>
                  <a:lumOff val="5000"/>
                </a:schemeClr>
              </a:solidFill>
              <a:latin typeface="Cambria"/>
              <a:cs typeface="Cambria"/>
            </a:endParaRPr>
          </a:p>
          <a:p>
            <a:pPr marL="342900" indent="-342900">
              <a:spcBef>
                <a:spcPts val="1200"/>
              </a:spcBef>
              <a:buFont typeface="Wingdings" charset="2"/>
              <a:buChar char="§"/>
            </a:pP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/>
                <a:cs typeface="Cambria"/>
              </a:rPr>
              <a:t>necessary improvements</a:t>
            </a:r>
            <a:endParaRPr lang="en-US" b="0" dirty="0">
              <a:solidFill>
                <a:schemeClr val="tx1">
                  <a:lumMod val="95000"/>
                  <a:lumOff val="5000"/>
                </a:schemeClr>
              </a:solidFill>
              <a:latin typeface="Cambria"/>
              <a:cs typeface="Cambria"/>
            </a:endParaRPr>
          </a:p>
          <a:p>
            <a:pPr marL="342900" indent="-342900">
              <a:spcBef>
                <a:spcPts val="1200"/>
              </a:spcBef>
              <a:buFont typeface="Wingdings" charset="2"/>
              <a:buChar char="§"/>
            </a:pP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/>
                <a:cs typeface="Cambria"/>
              </a:rPr>
              <a:t>root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/>
                <a:cs typeface="Cambria"/>
              </a:rPr>
              <a:t>-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/>
                <a:cs typeface="Cambria"/>
              </a:rPr>
              <a:t>causes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§"/>
            </a:pPr>
            <a:endParaRPr lang="en-US" b="0" dirty="0">
              <a:solidFill>
                <a:schemeClr val="tx1">
                  <a:lumMod val="95000"/>
                  <a:lumOff val="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9001" y="4105052"/>
            <a:ext cx="4572000" cy="19851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4200"/>
              </a:spcBef>
              <a:buFont typeface="Wingdings" charset="2"/>
              <a:buChar char=""/>
            </a:pPr>
            <a:r>
              <a:rPr lang="en-US" dirty="0" smtClean="0">
                <a:solidFill>
                  <a:srgbClr val="C80F0E"/>
                </a:solidFill>
                <a:latin typeface="Cambria"/>
                <a:cs typeface="Cambria"/>
              </a:rPr>
              <a:t>corrective </a:t>
            </a:r>
            <a:r>
              <a:rPr lang="en-US" dirty="0">
                <a:solidFill>
                  <a:srgbClr val="C80F0E"/>
                </a:solidFill>
                <a:latin typeface="Cambria"/>
                <a:cs typeface="Cambria"/>
              </a:rPr>
              <a:t>action </a:t>
            </a:r>
            <a:r>
              <a:rPr lang="en-US" dirty="0" smtClean="0">
                <a:solidFill>
                  <a:srgbClr val="C80F0E"/>
                </a:solidFill>
                <a:latin typeface="Cambria"/>
                <a:cs typeface="Cambria"/>
              </a:rPr>
              <a:t>plans</a:t>
            </a:r>
            <a:endParaRPr lang="en-US" dirty="0">
              <a:solidFill>
                <a:srgbClr val="C80F0E"/>
              </a:solidFill>
              <a:latin typeface="Cambria"/>
              <a:cs typeface="Cambria"/>
            </a:endParaRPr>
          </a:p>
          <a:p>
            <a:pPr marL="342900" indent="-342900">
              <a:spcBef>
                <a:spcPts val="4200"/>
              </a:spcBef>
              <a:buFont typeface="Wingdings" charset="2"/>
              <a:buChar char=""/>
            </a:pPr>
            <a:r>
              <a:rPr lang="en-US" dirty="0" smtClean="0">
                <a:solidFill>
                  <a:srgbClr val="C80F0E"/>
                </a:solidFill>
                <a:latin typeface="Cambria"/>
                <a:cs typeface="Cambria"/>
              </a:rPr>
              <a:t>procedures </a:t>
            </a:r>
            <a:r>
              <a:rPr lang="en-US" dirty="0">
                <a:solidFill>
                  <a:srgbClr val="C80F0E"/>
                </a:solidFill>
                <a:latin typeface="Cambria"/>
                <a:cs typeface="Cambria"/>
              </a:rPr>
              <a:t>and policies to sustainably improve good working conditions</a:t>
            </a:r>
          </a:p>
        </p:txBody>
      </p:sp>
    </p:spTree>
    <p:extLst>
      <p:ext uri="{BB962C8B-B14F-4D97-AF65-F5344CB8AC3E}">
        <p14:creationId xmlns:p14="http://schemas.microsoft.com/office/powerpoint/2010/main" xmlns="" val="2227867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 bwMode="auto">
          <a:xfrm>
            <a:off x="0" y="859692"/>
            <a:ext cx="9144001" cy="5742721"/>
          </a:xfrm>
          <a:prstGeom prst="rect">
            <a:avLst/>
          </a:prstGeom>
          <a:solidFill>
            <a:srgbClr val="F2E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3496782" y="2815904"/>
            <a:ext cx="2110268" cy="1457211"/>
          </a:xfrm>
          <a:prstGeom prst="ellipse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920" y="199133"/>
            <a:ext cx="5461906" cy="598068"/>
          </a:xfrm>
        </p:spPr>
        <p:txBody>
          <a:bodyPr/>
          <a:lstStyle/>
          <a:p>
            <a:pPr algn="r"/>
            <a:r>
              <a:rPr lang="en-US" sz="3000" dirty="0" smtClean="0"/>
              <a:t>Topics compliance academy </a:t>
            </a:r>
            <a:endParaRPr lang="en-US" sz="3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3048001" y="896060"/>
            <a:ext cx="2042462" cy="840153"/>
            <a:chOff x="3047998" y="1150059"/>
            <a:chExt cx="2042462" cy="840153"/>
          </a:xfrm>
        </p:grpSpPr>
        <p:sp>
          <p:nvSpPr>
            <p:cNvPr id="47" name="Rounded Rectangle 46"/>
            <p:cNvSpPr/>
            <p:nvPr/>
          </p:nvSpPr>
          <p:spPr bwMode="auto">
            <a:xfrm>
              <a:off x="3116625" y="1150059"/>
              <a:ext cx="1973835" cy="840153"/>
            </a:xfrm>
            <a:prstGeom prst="roundRect">
              <a:avLst/>
            </a:prstGeom>
            <a:solidFill>
              <a:srgbClr val="C5EB99"/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47998" y="1206580"/>
              <a:ext cx="2032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rgbClr val="C80F0F"/>
                </a:buClr>
              </a:pPr>
              <a:r>
                <a:rPr lang="en-US" sz="2000" dirty="0" smtClean="0">
                  <a:solidFill>
                    <a:schemeClr val="accent2"/>
                  </a:solidFill>
                </a:rPr>
                <a:t>Health and </a:t>
              </a:r>
              <a:br>
                <a:rPr lang="en-US" sz="2000" dirty="0" smtClean="0">
                  <a:solidFill>
                    <a:schemeClr val="accent2"/>
                  </a:solidFill>
                </a:rPr>
              </a:br>
              <a:r>
                <a:rPr lang="en-US" sz="2000" dirty="0" smtClean="0">
                  <a:solidFill>
                    <a:schemeClr val="accent2"/>
                  </a:solidFill>
                </a:rPr>
                <a:t>Safety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572705" y="3179353"/>
            <a:ext cx="2226293" cy="840153"/>
            <a:chOff x="6572705" y="3179353"/>
            <a:chExt cx="2226293" cy="840153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6572705" y="3179353"/>
              <a:ext cx="2063295" cy="840153"/>
            </a:xfrm>
            <a:prstGeom prst="roundRect">
              <a:avLst/>
            </a:prstGeom>
            <a:solidFill>
              <a:srgbClr val="C5EB99"/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73618" y="3254585"/>
              <a:ext cx="212538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rgbClr val="C80F0F"/>
                </a:buClr>
              </a:pP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Remuneration </a:t>
              </a:r>
              <a:b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&amp; Bonus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2784" y="3886584"/>
            <a:ext cx="2930079" cy="840153"/>
            <a:chOff x="323499" y="3759583"/>
            <a:chExt cx="2930079" cy="840153"/>
          </a:xfrm>
        </p:grpSpPr>
        <p:sp>
          <p:nvSpPr>
            <p:cNvPr id="50" name="Rounded Rectangle 49"/>
            <p:cNvSpPr/>
            <p:nvPr/>
          </p:nvSpPr>
          <p:spPr bwMode="auto">
            <a:xfrm>
              <a:off x="323499" y="3759583"/>
              <a:ext cx="2911231" cy="840153"/>
            </a:xfrm>
            <a:prstGeom prst="roundRect">
              <a:avLst/>
            </a:prstGeom>
            <a:solidFill>
              <a:srgbClr val="C5EB99"/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0661" y="3977297"/>
              <a:ext cx="291291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rgbClr val="C80F0F"/>
                </a:buClr>
              </a:pP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Disciplinary Measures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01999" y="5562362"/>
            <a:ext cx="2132010" cy="840153"/>
            <a:chOff x="3574143" y="5507934"/>
            <a:chExt cx="2132010" cy="840153"/>
          </a:xfrm>
        </p:grpSpPr>
        <p:sp>
          <p:nvSpPr>
            <p:cNvPr id="49" name="Rounded Rectangle 48"/>
            <p:cNvSpPr/>
            <p:nvPr/>
          </p:nvSpPr>
          <p:spPr bwMode="auto">
            <a:xfrm>
              <a:off x="3645880" y="5507934"/>
              <a:ext cx="1949509" cy="840153"/>
            </a:xfrm>
            <a:prstGeom prst="roundRect">
              <a:avLst/>
            </a:prstGeom>
            <a:solidFill>
              <a:srgbClr val="C5EB99"/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74143" y="5749171"/>
              <a:ext cx="21320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rgbClr val="C80F0F"/>
                </a:buClr>
              </a:pP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Young Worker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56760" y="4346226"/>
            <a:ext cx="2307098" cy="840153"/>
            <a:chOff x="5929759" y="3856369"/>
            <a:chExt cx="2307098" cy="840153"/>
          </a:xfrm>
        </p:grpSpPr>
        <p:sp>
          <p:nvSpPr>
            <p:cNvPr id="53" name="Rounded Rectangle 52"/>
            <p:cNvSpPr/>
            <p:nvPr/>
          </p:nvSpPr>
          <p:spPr bwMode="auto">
            <a:xfrm>
              <a:off x="6006334" y="3856369"/>
              <a:ext cx="2139809" cy="840153"/>
            </a:xfrm>
            <a:prstGeom prst="roundRect">
              <a:avLst/>
            </a:prstGeom>
            <a:solidFill>
              <a:srgbClr val="C5EB99"/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929759" y="3931193"/>
              <a:ext cx="23070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rgbClr val="C80F0F"/>
                </a:buClr>
              </a:pP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Freedom of Association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5912" y="2589437"/>
            <a:ext cx="2948141" cy="840153"/>
            <a:chOff x="168484" y="2662009"/>
            <a:chExt cx="2948141" cy="840153"/>
          </a:xfrm>
        </p:grpSpPr>
        <p:sp>
          <p:nvSpPr>
            <p:cNvPr id="48" name="Rounded Rectangle 47"/>
            <p:cNvSpPr/>
            <p:nvPr/>
          </p:nvSpPr>
          <p:spPr bwMode="auto">
            <a:xfrm>
              <a:off x="168484" y="2662009"/>
              <a:ext cx="2911231" cy="840153"/>
            </a:xfrm>
            <a:prstGeom prst="roundRect">
              <a:avLst/>
            </a:prstGeom>
            <a:solidFill>
              <a:srgbClr val="C5EB99"/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03708" y="2734744"/>
              <a:ext cx="291291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rgbClr val="C80F0F"/>
                </a:buClr>
              </a:pP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Protection of the Environment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77153" y="4967921"/>
            <a:ext cx="2912917" cy="840153"/>
            <a:chOff x="186259" y="5004206"/>
            <a:chExt cx="2912917" cy="840153"/>
          </a:xfrm>
        </p:grpSpPr>
        <p:sp>
          <p:nvSpPr>
            <p:cNvPr id="40" name="Rounded Rectangle 39"/>
            <p:cNvSpPr/>
            <p:nvPr/>
          </p:nvSpPr>
          <p:spPr bwMode="auto">
            <a:xfrm>
              <a:off x="538696" y="5004206"/>
              <a:ext cx="2110161" cy="840153"/>
            </a:xfrm>
            <a:prstGeom prst="roundRect">
              <a:avLst/>
            </a:prstGeom>
            <a:solidFill>
              <a:srgbClr val="C5EB99"/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86259" y="5238799"/>
              <a:ext cx="291291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rgbClr val="C80F0F"/>
                </a:buClr>
              </a:pP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Working Hours </a:t>
              </a:r>
            </a:p>
          </p:txBody>
        </p:sp>
      </p:grpSp>
      <p:cxnSp>
        <p:nvCxnSpPr>
          <p:cNvPr id="6" name="Straight Connector 5"/>
          <p:cNvCxnSpPr>
            <a:endCxn id="45" idx="0"/>
          </p:cNvCxnSpPr>
          <p:nvPr/>
        </p:nvCxnSpPr>
        <p:spPr bwMode="auto">
          <a:xfrm>
            <a:off x="4154714" y="1778000"/>
            <a:ext cx="397202" cy="1037904"/>
          </a:xfrm>
          <a:prstGeom prst="line">
            <a:avLst/>
          </a:prstGeom>
          <a:ln w="76200" cmpd="sng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 bwMode="auto">
          <a:xfrm flipH="1">
            <a:off x="3247571" y="4200769"/>
            <a:ext cx="894584" cy="1078802"/>
          </a:xfrm>
          <a:prstGeom prst="line">
            <a:avLst/>
          </a:prstGeom>
          <a:ln w="76200" cmpd="sng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 bwMode="auto">
          <a:xfrm flipH="1" flipV="1">
            <a:off x="5007429" y="4227286"/>
            <a:ext cx="767951" cy="1172095"/>
          </a:xfrm>
          <a:prstGeom prst="line">
            <a:avLst/>
          </a:prstGeom>
          <a:ln w="76200" cmpd="sng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3" idx="1"/>
          </p:cNvCxnSpPr>
          <p:nvPr/>
        </p:nvCxnSpPr>
        <p:spPr bwMode="auto">
          <a:xfrm>
            <a:off x="5629309" y="3530332"/>
            <a:ext cx="943396" cy="69098"/>
          </a:xfrm>
          <a:prstGeom prst="line">
            <a:avLst/>
          </a:prstGeom>
          <a:ln w="76200" cmpd="sng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2" idx="3"/>
          </p:cNvCxnSpPr>
          <p:nvPr/>
        </p:nvCxnSpPr>
        <p:spPr bwMode="auto">
          <a:xfrm>
            <a:off x="3044053" y="3016115"/>
            <a:ext cx="491684" cy="295975"/>
          </a:xfrm>
          <a:prstGeom prst="line">
            <a:avLst/>
          </a:prstGeom>
          <a:ln w="76200" cmpd="sng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8" idx="3"/>
          </p:cNvCxnSpPr>
          <p:nvPr/>
        </p:nvCxnSpPr>
        <p:spPr bwMode="auto">
          <a:xfrm flipV="1">
            <a:off x="3162863" y="3964212"/>
            <a:ext cx="510184" cy="340141"/>
          </a:xfrm>
          <a:prstGeom prst="line">
            <a:avLst/>
          </a:prstGeom>
          <a:ln w="76200" cmpd="sng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41" idx="1"/>
          </p:cNvCxnSpPr>
          <p:nvPr/>
        </p:nvCxnSpPr>
        <p:spPr bwMode="auto">
          <a:xfrm>
            <a:off x="5381926" y="3979147"/>
            <a:ext cx="674834" cy="795846"/>
          </a:xfrm>
          <a:prstGeom prst="line">
            <a:avLst/>
          </a:prstGeom>
          <a:ln w="76200" cmpd="sng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8" name="Picture 27" descr="Social Compliance-illustr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7754" y="98970"/>
            <a:ext cx="1144686" cy="5967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29214" y="2993959"/>
            <a:ext cx="21669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Satisfied, healthy &amp; safe workers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503559" y="946409"/>
            <a:ext cx="2279732" cy="840153"/>
            <a:chOff x="5213269" y="1018980"/>
            <a:chExt cx="2279732" cy="840153"/>
          </a:xfrm>
        </p:grpSpPr>
        <p:sp>
          <p:nvSpPr>
            <p:cNvPr id="32" name="Rounded Rectangle 31"/>
            <p:cNvSpPr/>
            <p:nvPr/>
          </p:nvSpPr>
          <p:spPr bwMode="auto">
            <a:xfrm>
              <a:off x="5213269" y="1018980"/>
              <a:ext cx="2279732" cy="840153"/>
            </a:xfrm>
            <a:prstGeom prst="roundRect">
              <a:avLst/>
            </a:prstGeom>
            <a:solidFill>
              <a:srgbClr val="C5EB99"/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88429" y="1069797"/>
              <a:ext cx="203200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rgbClr val="C80F0F"/>
                </a:buClr>
              </a:pPr>
              <a:r>
                <a:rPr lang="de-DE" sz="20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Precarious</a:t>
              </a:r>
              <a:r>
                <a:rPr lang="de-DE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de-DE" sz="20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employment</a:t>
              </a:r>
              <a:endPara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03516" y="1303388"/>
            <a:ext cx="2398911" cy="840153"/>
            <a:chOff x="104803" y="1502959"/>
            <a:chExt cx="2398911" cy="840153"/>
          </a:xfrm>
        </p:grpSpPr>
        <p:sp>
          <p:nvSpPr>
            <p:cNvPr id="35" name="Rounded Rectangle 34"/>
            <p:cNvSpPr/>
            <p:nvPr/>
          </p:nvSpPr>
          <p:spPr bwMode="auto">
            <a:xfrm>
              <a:off x="241888" y="1502959"/>
              <a:ext cx="2118726" cy="840153"/>
            </a:xfrm>
            <a:prstGeom prst="roundRect">
              <a:avLst/>
            </a:prstGeom>
            <a:solidFill>
              <a:srgbClr val="C5EB99"/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4803" y="1722981"/>
              <a:ext cx="239891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rgbClr val="C80F0F"/>
                </a:buClr>
              </a:pP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Child Labor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441065" y="5418681"/>
            <a:ext cx="2287794" cy="840153"/>
            <a:chOff x="5894636" y="5001395"/>
            <a:chExt cx="2287794" cy="840153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5894636" y="5001395"/>
              <a:ext cx="2251508" cy="840153"/>
            </a:xfrm>
            <a:prstGeom prst="roundRect">
              <a:avLst/>
            </a:prstGeom>
            <a:solidFill>
              <a:srgbClr val="C5EB99"/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29236" y="5215043"/>
              <a:ext cx="2253194" cy="4092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rgbClr val="C80F0F"/>
                </a:buClr>
              </a:pP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Discrimination</a:t>
              </a:r>
            </a:p>
          </p:txBody>
        </p:sp>
      </p:grpSp>
      <p:cxnSp>
        <p:nvCxnSpPr>
          <p:cNvPr id="60" name="Straight Connector 59"/>
          <p:cNvCxnSpPr/>
          <p:nvPr/>
        </p:nvCxnSpPr>
        <p:spPr bwMode="auto">
          <a:xfrm>
            <a:off x="2957286" y="2050143"/>
            <a:ext cx="978596" cy="959809"/>
          </a:xfrm>
          <a:prstGeom prst="line">
            <a:avLst/>
          </a:prstGeom>
          <a:ln w="76200" cmpd="sng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 bwMode="auto">
          <a:xfrm flipH="1">
            <a:off x="4977412" y="1814286"/>
            <a:ext cx="1209302" cy="1064850"/>
          </a:xfrm>
          <a:prstGeom prst="line">
            <a:avLst/>
          </a:prstGeom>
          <a:ln w="76200" cmpd="sng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49" idx="0"/>
          </p:cNvCxnSpPr>
          <p:nvPr/>
        </p:nvCxnSpPr>
        <p:spPr bwMode="auto">
          <a:xfrm flipH="1">
            <a:off x="4348491" y="4299857"/>
            <a:ext cx="205366" cy="1262505"/>
          </a:xfrm>
          <a:prstGeom prst="line">
            <a:avLst/>
          </a:prstGeom>
          <a:ln w="76200" cmpd="sng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60"/>
          <p:cNvCxnSpPr>
            <a:stCxn id="51" idx="1"/>
          </p:cNvCxnSpPr>
          <p:nvPr/>
        </p:nvCxnSpPr>
        <p:spPr bwMode="auto">
          <a:xfrm flipH="1">
            <a:off x="5365671" y="2467761"/>
            <a:ext cx="1236536" cy="636346"/>
          </a:xfrm>
          <a:prstGeom prst="line">
            <a:avLst/>
          </a:prstGeom>
          <a:ln w="76200" cmpd="sng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6602207" y="2047684"/>
            <a:ext cx="2360365" cy="840153"/>
            <a:chOff x="6638492" y="1848113"/>
            <a:chExt cx="2360365" cy="840153"/>
          </a:xfrm>
        </p:grpSpPr>
        <p:sp>
          <p:nvSpPr>
            <p:cNvPr id="51" name="Rounded Rectangle 31"/>
            <p:cNvSpPr/>
            <p:nvPr/>
          </p:nvSpPr>
          <p:spPr bwMode="auto">
            <a:xfrm>
              <a:off x="6638492" y="1848113"/>
              <a:ext cx="2360365" cy="840153"/>
            </a:xfrm>
            <a:prstGeom prst="roundRect">
              <a:avLst/>
            </a:prstGeom>
            <a:solidFill>
              <a:srgbClr val="C5EB99"/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spcAft>
                  <a:spcPts val="600"/>
                </a:spcAft>
                <a:buClr>
                  <a:srgbClr val="C80F0F"/>
                </a:buClr>
                <a:buSzTx/>
                <a:buFontTx/>
                <a:buNone/>
                <a:tabLst/>
              </a:pPr>
              <a:endPara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41102" y="2055168"/>
              <a:ext cx="19941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Bonded </a:t>
              </a:r>
              <a:r>
                <a:rPr lang="en-US" sz="20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labour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94690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674812"/>
            <a:ext cx="9144000" cy="4983689"/>
            <a:chOff x="0" y="1674812"/>
            <a:chExt cx="9144000" cy="4983689"/>
          </a:xfrm>
        </p:grpSpPr>
        <p:sp>
          <p:nvSpPr>
            <p:cNvPr id="10" name="Rectangle 1"/>
            <p:cNvSpPr/>
            <p:nvPr/>
          </p:nvSpPr>
          <p:spPr bwMode="auto">
            <a:xfrm>
              <a:off x="0" y="1674812"/>
              <a:ext cx="4591050" cy="49836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1"/>
            <p:cNvSpPr/>
            <p:nvPr/>
          </p:nvSpPr>
          <p:spPr bwMode="auto">
            <a:xfrm>
              <a:off x="4591050" y="1674812"/>
              <a:ext cx="4552950" cy="4983689"/>
            </a:xfrm>
            <a:prstGeom prst="rect">
              <a:avLst/>
            </a:prstGeom>
            <a:solidFill>
              <a:srgbClr val="F2EDD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212355" y="1720978"/>
            <a:ext cx="1322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6FA53A"/>
                </a:solidFill>
              </a:rPr>
              <a:t>Before 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4519895" y="2496242"/>
            <a:ext cx="4453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0000"/>
              </a:buClr>
              <a:buSzPct val="100000"/>
              <a:buFont typeface="Wingdings" charset="2"/>
              <a:buChar char=""/>
              <a:tabLst>
                <a:tab pos="360363" algn="l"/>
              </a:tabLst>
            </a:pPr>
            <a:r>
              <a:rPr lang="en-US" dirty="0" smtClean="0">
                <a:solidFill>
                  <a:srgbClr val="C80F0E"/>
                </a:solidFill>
                <a:latin typeface="Cambria" pitchFamily="18" charset="0"/>
              </a:rPr>
              <a:t>Formulated &amp; documented  </a:t>
            </a:r>
            <a:br>
              <a:rPr lang="en-US" dirty="0" smtClean="0">
                <a:solidFill>
                  <a:srgbClr val="C80F0E"/>
                </a:solidFill>
                <a:latin typeface="Cambria" pitchFamily="18" charset="0"/>
              </a:rPr>
            </a:br>
            <a:r>
              <a:rPr lang="en-US" dirty="0" smtClean="0">
                <a:solidFill>
                  <a:srgbClr val="C80F0E"/>
                </a:solidFill>
                <a:latin typeface="Cambria" pitchFamily="18" charset="0"/>
              </a:rPr>
              <a:t>child worker protection policy</a:t>
            </a:r>
            <a:endParaRPr lang="en-US" dirty="0">
              <a:solidFill>
                <a:srgbClr val="C80F0E"/>
              </a:solidFill>
              <a:latin typeface="Cambria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07920" y="199133"/>
            <a:ext cx="5461906" cy="59806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3000" b="0" dirty="0" smtClean="0">
                <a:latin typeface="Museo 500 Regular"/>
                <a:cs typeface="Museo 500 Regular"/>
              </a:rPr>
              <a:t>Child </a:t>
            </a:r>
            <a:r>
              <a:rPr lang="en-US" sz="3000" b="0" dirty="0" err="1" smtClean="0">
                <a:latin typeface="Museo 500 Regular"/>
                <a:cs typeface="Museo 500 Regular"/>
              </a:rPr>
              <a:t>labour</a:t>
            </a:r>
            <a:endParaRPr lang="en-US" sz="3000" b="0" dirty="0">
              <a:latin typeface="Museo 500 Regular"/>
              <a:cs typeface="Museo 500 Regular"/>
            </a:endParaRPr>
          </a:p>
        </p:txBody>
      </p:sp>
      <p:pic>
        <p:nvPicPr>
          <p:cNvPr id="17" name="Picture 16" descr="Social Compliance-illustr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7754" y="98970"/>
            <a:ext cx="1144686" cy="5967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9328" y="2496242"/>
            <a:ext cx="41454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tx1"/>
                </a:solidFill>
                <a:latin typeface="Cambria" pitchFamily="18" charset="0"/>
              </a:rPr>
              <a:t>No </a:t>
            </a:r>
            <a:r>
              <a:rPr lang="en-US" b="0" dirty="0" smtClean="0">
                <a:solidFill>
                  <a:schemeClr val="tx1"/>
                </a:solidFill>
                <a:latin typeface="Cambria" pitchFamily="18" charset="0"/>
              </a:rPr>
              <a:t>child </a:t>
            </a:r>
            <a:r>
              <a:rPr lang="en-US" b="0" dirty="0" err="1" smtClean="0">
                <a:solidFill>
                  <a:schemeClr val="tx1"/>
                </a:solidFill>
                <a:latin typeface="Cambria" pitchFamily="18" charset="0"/>
              </a:rPr>
              <a:t>labour</a:t>
            </a:r>
            <a:r>
              <a:rPr lang="en-US" b="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0" dirty="0">
                <a:solidFill>
                  <a:schemeClr val="tx1"/>
                </a:solidFill>
                <a:latin typeface="Cambria" pitchFamily="18" charset="0"/>
              </a:rPr>
              <a:t>protection policy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1698625"/>
            <a:ext cx="9144000" cy="619125"/>
          </a:xfrm>
          <a:prstGeom prst="rect">
            <a:avLst/>
          </a:prstGeom>
          <a:noFill/>
          <a:ln w="9525" cap="flat" cmpd="sng" algn="ctr">
            <a:solidFill>
              <a:srgbClr val="0E69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72792" y="1739475"/>
            <a:ext cx="1022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6FA53A"/>
                </a:solidFill>
              </a:rPr>
              <a:t>After</a:t>
            </a:r>
            <a:endParaRPr lang="en-US" sz="2800" dirty="0"/>
          </a:p>
        </p:txBody>
      </p:sp>
      <p:sp>
        <p:nvSpPr>
          <p:cNvPr id="14" name="Rounded Rectangle 13"/>
          <p:cNvSpPr/>
          <p:nvPr/>
        </p:nvSpPr>
        <p:spPr bwMode="auto">
          <a:xfrm>
            <a:off x="491351" y="3363330"/>
            <a:ext cx="8319274" cy="31295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9858" y="3540974"/>
            <a:ext cx="8400143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1813" lvl="2" indent="-354013" eaLnBrk="1" hangingPunct="1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531813" algn="l"/>
                <a:tab pos="2190750" algn="l"/>
              </a:tabLst>
              <a:defRPr/>
            </a:pP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R</a:t>
            </a:r>
            <a:r>
              <a:rPr lang="de-DE" b="0" kern="0" dirty="0" err="1" smtClean="0">
                <a:solidFill>
                  <a:schemeClr val="tx1"/>
                </a:solidFill>
                <a:latin typeface="Cambria" pitchFamily="18" charset="0"/>
              </a:rPr>
              <a:t>esponsible</a:t>
            </a:r>
            <a:r>
              <a:rPr lang="de-DE" b="0" kern="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kern="0" dirty="0" err="1" smtClean="0">
                <a:solidFill>
                  <a:schemeClr val="tx1"/>
                </a:solidFill>
                <a:latin typeface="Cambria" pitchFamily="18" charset="0"/>
              </a:rPr>
              <a:t>person</a:t>
            </a:r>
            <a:r>
              <a:rPr lang="de-DE" b="0" kern="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kern="0" dirty="0" err="1" smtClean="0">
                <a:solidFill>
                  <a:schemeClr val="tx1"/>
                </a:solidFill>
                <a:latin typeface="Cambria" pitchFamily="18" charset="0"/>
              </a:rPr>
              <a:t>identified</a:t>
            </a:r>
            <a:r>
              <a:rPr lang="de-DE" b="0" kern="0" dirty="0" smtClean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step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by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step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work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kern="0" dirty="0" err="1" smtClean="0">
                <a:solidFill>
                  <a:schemeClr val="tx1"/>
                </a:solidFill>
                <a:latin typeface="Cambria" pitchFamily="18" charset="0"/>
              </a:rPr>
              <a:t>procdure</a:t>
            </a:r>
            <a:endParaRPr lang="de-DE" b="0" kern="0" dirty="0">
              <a:solidFill>
                <a:schemeClr val="tx1"/>
              </a:solidFill>
              <a:latin typeface="Cambria" pitchFamily="18" charset="0"/>
            </a:endParaRPr>
          </a:p>
          <a:p>
            <a:pPr marL="531813" lvl="2" indent="-354013" eaLnBrk="1" hangingPunct="1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2190750" algn="l"/>
              </a:tabLst>
              <a:defRPr/>
            </a:pP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Documents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needed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to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verify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actual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age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before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hiring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worker</a:t>
            </a:r>
            <a:endParaRPr lang="de-DE" b="0" kern="0" dirty="0">
              <a:solidFill>
                <a:schemeClr val="tx1"/>
              </a:solidFill>
              <a:latin typeface="Cambria" pitchFamily="18" charset="0"/>
            </a:endParaRPr>
          </a:p>
          <a:p>
            <a:pPr marL="531813" lvl="2" indent="-354013" eaLnBrk="1" hangingPunct="1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2190750" algn="l"/>
              </a:tabLst>
              <a:defRPr/>
            </a:pP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Random </a:t>
            </a:r>
            <a:r>
              <a:rPr lang="de-DE" b="0" kern="0" dirty="0" smtClean="0">
                <a:solidFill>
                  <a:schemeClr val="tx1"/>
                </a:solidFill>
                <a:latin typeface="Cambria" pitchFamily="18" charset="0"/>
              </a:rPr>
              <a:t>check 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after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new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worker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kern="0" dirty="0" err="1" smtClean="0">
                <a:solidFill>
                  <a:schemeClr val="tx1"/>
                </a:solidFill>
                <a:latin typeface="Cambria" pitchFamily="18" charset="0"/>
              </a:rPr>
              <a:t>joins</a:t>
            </a:r>
            <a:endParaRPr lang="de-DE" b="0" kern="0" dirty="0">
              <a:solidFill>
                <a:schemeClr val="tx1"/>
              </a:solidFill>
              <a:latin typeface="Cambria" pitchFamily="18" charset="0"/>
            </a:endParaRPr>
          </a:p>
          <a:p>
            <a:pPr marL="531813" lvl="2" indent="-354013" eaLnBrk="1" hangingPunct="1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2190750" algn="l"/>
              </a:tabLst>
              <a:defRPr/>
            </a:pP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Action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to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be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taken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if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child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labour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is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found</a:t>
            </a:r>
            <a:endParaRPr lang="de-DE" b="0" kern="0" dirty="0">
              <a:solidFill>
                <a:schemeClr val="tx1"/>
              </a:solidFill>
              <a:latin typeface="Cambria" pitchFamily="18" charset="0"/>
            </a:endParaRPr>
          </a:p>
          <a:p>
            <a:pPr marL="531813" lvl="2" indent="-354013" eaLnBrk="1" hangingPunct="1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2190750" algn="l"/>
              </a:tabLst>
              <a:defRPr/>
            </a:pP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Workers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age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verification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documents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checked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again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 after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policy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 was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established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: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age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verification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documents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were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kept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 in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file</a:t>
            </a:r>
            <a:endParaRPr lang="de-DE" b="0" kern="0" dirty="0">
              <a:solidFill>
                <a:schemeClr val="tx1"/>
              </a:solidFill>
              <a:latin typeface="Cambria" pitchFamily="18" charset="0"/>
            </a:endParaRPr>
          </a:p>
          <a:p>
            <a:pPr marL="531813" lvl="2" indent="-354013" eaLnBrk="1" hangingPunct="1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2190750" algn="l"/>
              </a:tabLst>
              <a:defRPr/>
            </a:pP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Special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case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migrant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workers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obtain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doctors</a:t>
            </a:r>
            <a:r>
              <a:rPr lang="de-DE" b="0" kern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kern="0" dirty="0" err="1">
                <a:solidFill>
                  <a:schemeClr val="tx1"/>
                </a:solidFill>
                <a:latin typeface="Cambria" pitchFamily="18" charset="0"/>
              </a:rPr>
              <a:t>certificate</a:t>
            </a:r>
            <a:endParaRPr lang="de-DE" b="0" kern="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607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674812"/>
            <a:ext cx="9144000" cy="4983689"/>
            <a:chOff x="0" y="1674812"/>
            <a:chExt cx="9144000" cy="4983689"/>
          </a:xfrm>
        </p:grpSpPr>
        <p:sp>
          <p:nvSpPr>
            <p:cNvPr id="10" name="Rectangle 1"/>
            <p:cNvSpPr/>
            <p:nvPr/>
          </p:nvSpPr>
          <p:spPr bwMode="auto">
            <a:xfrm>
              <a:off x="0" y="1674812"/>
              <a:ext cx="4591050" cy="49836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1"/>
            <p:cNvSpPr/>
            <p:nvPr/>
          </p:nvSpPr>
          <p:spPr bwMode="auto">
            <a:xfrm>
              <a:off x="4591050" y="1674812"/>
              <a:ext cx="4552950" cy="4983689"/>
            </a:xfrm>
            <a:prstGeom prst="rect">
              <a:avLst/>
            </a:prstGeom>
            <a:solidFill>
              <a:srgbClr val="F2EDD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Rounded Rectangle 24"/>
          <p:cNvSpPr/>
          <p:nvPr/>
        </p:nvSpPr>
        <p:spPr bwMode="auto">
          <a:xfrm>
            <a:off x="491351" y="3236329"/>
            <a:ext cx="8319274" cy="31295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1129219" y="3854402"/>
            <a:ext cx="1794956" cy="2019347"/>
          </a:xfrm>
          <a:prstGeom prst="roundRect">
            <a:avLst/>
          </a:prstGeom>
          <a:solidFill>
            <a:srgbClr val="C5EB99"/>
          </a:solidFill>
          <a:ln>
            <a:noFill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12355" y="1720978"/>
            <a:ext cx="1322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6FA53A"/>
                </a:solidFill>
              </a:rPr>
              <a:t>Before 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4694520" y="2496242"/>
            <a:ext cx="32624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0000"/>
              </a:buClr>
              <a:buSzPct val="100000"/>
              <a:buFont typeface="Wingdings" charset="2"/>
              <a:buChar char=""/>
              <a:tabLst>
                <a:tab pos="360363" algn="l"/>
              </a:tabLst>
            </a:pPr>
            <a:r>
              <a:rPr lang="en-US" dirty="0">
                <a:solidFill>
                  <a:srgbClr val="C80F0E"/>
                </a:solidFill>
                <a:latin typeface="Cambria" pitchFamily="18" charset="0"/>
              </a:rPr>
              <a:t>5%  </a:t>
            </a:r>
            <a:r>
              <a:rPr lang="en-US" dirty="0" smtClean="0">
                <a:solidFill>
                  <a:srgbClr val="C80F0E"/>
                </a:solidFill>
                <a:latin typeface="Cambria" pitchFamily="18" charset="0"/>
              </a:rPr>
              <a:t>labor fluctuation</a:t>
            </a:r>
            <a:endParaRPr lang="en-US" dirty="0">
              <a:solidFill>
                <a:srgbClr val="C80F0E"/>
              </a:solidFill>
              <a:latin typeface="Cambria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889125" y="199133"/>
            <a:ext cx="5780701" cy="59806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3000" b="0" dirty="0" smtClean="0">
                <a:latin typeface="Museo 500 Regular"/>
                <a:cs typeface="Museo 500 Regular"/>
              </a:rPr>
              <a:t>Remuneration and Bonus</a:t>
            </a:r>
          </a:p>
          <a:p>
            <a:pPr algn="r"/>
            <a:endParaRPr lang="en-US" sz="3000" b="0" dirty="0">
              <a:latin typeface="Museo 500 Regular"/>
              <a:cs typeface="Museo 500 Regular"/>
            </a:endParaRPr>
          </a:p>
        </p:txBody>
      </p:sp>
      <p:pic>
        <p:nvPicPr>
          <p:cNvPr id="17" name="Picture 16" descr="Social Compliance-illustr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7754" y="98970"/>
            <a:ext cx="1144686" cy="5967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9328" y="2496242"/>
            <a:ext cx="28819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tx1"/>
                </a:solidFill>
                <a:latin typeface="Cambria" pitchFamily="18" charset="0"/>
              </a:rPr>
              <a:t>25 % </a:t>
            </a:r>
            <a:r>
              <a:rPr lang="en-US" b="0" dirty="0" smtClean="0">
                <a:solidFill>
                  <a:schemeClr val="tx1"/>
                </a:solidFill>
                <a:latin typeface="Cambria" pitchFamily="18" charset="0"/>
              </a:rPr>
              <a:t>labor </a:t>
            </a:r>
            <a:r>
              <a:rPr lang="en-US" b="0" dirty="0">
                <a:solidFill>
                  <a:schemeClr val="tx1"/>
                </a:solidFill>
                <a:latin typeface="Cambria" pitchFamily="18" charset="0"/>
              </a:rPr>
              <a:t>fluctuation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1698625"/>
            <a:ext cx="9144000" cy="619125"/>
          </a:xfrm>
          <a:prstGeom prst="rect">
            <a:avLst/>
          </a:prstGeom>
          <a:noFill/>
          <a:ln w="9525" cap="flat" cmpd="sng" algn="ctr">
            <a:solidFill>
              <a:srgbClr val="0E69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1" name="Textfeld 35"/>
          <p:cNvSpPr txBox="1"/>
          <p:nvPr/>
        </p:nvSpPr>
        <p:spPr>
          <a:xfrm>
            <a:off x="1155810" y="4222967"/>
            <a:ext cx="17756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New 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Machines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(Technology)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3662869" y="3768677"/>
            <a:ext cx="1794956" cy="2019347"/>
          </a:xfrm>
          <a:prstGeom prst="roundRect">
            <a:avLst/>
          </a:prstGeom>
          <a:solidFill>
            <a:srgbClr val="C5EB99"/>
          </a:solidFill>
          <a:ln>
            <a:noFill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6117144" y="3762327"/>
            <a:ext cx="1794956" cy="2019347"/>
          </a:xfrm>
          <a:prstGeom prst="roundRect">
            <a:avLst/>
          </a:prstGeom>
          <a:solidFill>
            <a:srgbClr val="C5EB99"/>
          </a:solidFill>
          <a:ln>
            <a:noFill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3" name="Textfeld 36"/>
          <p:cNvSpPr txBox="1"/>
          <p:nvPr/>
        </p:nvSpPr>
        <p:spPr>
          <a:xfrm>
            <a:off x="3787176" y="3996769"/>
            <a:ext cx="15815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Daily target</a:t>
            </a:r>
          </a:p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eached =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+ 1 hour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wages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extra</a:t>
            </a:r>
          </a:p>
          <a:p>
            <a:pPr algn="ctr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4" name="Textfeld 37"/>
          <p:cNvSpPr txBox="1"/>
          <p:nvPr/>
        </p:nvSpPr>
        <p:spPr>
          <a:xfrm>
            <a:off x="6246150" y="3921666"/>
            <a:ext cx="153118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Company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outing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+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 extra day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per year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4554" y="3001840"/>
            <a:ext cx="9973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258036"/>
                </a:solidFill>
                <a:latin typeface="Arial Black"/>
                <a:cs typeface="Arial Black"/>
              </a:rPr>
              <a:t>+</a:t>
            </a:r>
            <a:endParaRPr lang="en-US" sz="9600" dirty="0">
              <a:solidFill>
                <a:srgbClr val="258036"/>
              </a:solidFill>
              <a:latin typeface="Arial Black"/>
              <a:cs typeface="Arial Black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9925" y="2963740"/>
            <a:ext cx="9973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258036"/>
                </a:solidFill>
                <a:latin typeface="Arial Black"/>
                <a:cs typeface="Arial Black"/>
              </a:rPr>
              <a:t>+</a:t>
            </a:r>
            <a:endParaRPr lang="en-US" sz="9600" dirty="0">
              <a:solidFill>
                <a:srgbClr val="258036"/>
              </a:solidFill>
              <a:latin typeface="Arial Black"/>
              <a:cs typeface="Arial Black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85979" y="2989140"/>
            <a:ext cx="9973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258036"/>
                </a:solidFill>
                <a:latin typeface="Arial Black"/>
                <a:cs typeface="Arial Black"/>
              </a:rPr>
              <a:t>+</a:t>
            </a:r>
            <a:endParaRPr lang="en-US" sz="9600" dirty="0">
              <a:solidFill>
                <a:srgbClr val="258036"/>
              </a:solidFill>
              <a:latin typeface="Arial Black"/>
              <a:cs typeface="Arial Black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72792" y="1739475"/>
            <a:ext cx="1022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6FA53A"/>
                </a:solidFill>
              </a:rPr>
              <a:t>After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101566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674812"/>
            <a:ext cx="9144000" cy="4983689"/>
            <a:chOff x="0" y="1674812"/>
            <a:chExt cx="9144000" cy="4983689"/>
          </a:xfrm>
        </p:grpSpPr>
        <p:sp>
          <p:nvSpPr>
            <p:cNvPr id="10" name="Rectangle 1"/>
            <p:cNvSpPr/>
            <p:nvPr/>
          </p:nvSpPr>
          <p:spPr bwMode="auto">
            <a:xfrm>
              <a:off x="0" y="1674812"/>
              <a:ext cx="4591050" cy="49836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1"/>
            <p:cNvSpPr/>
            <p:nvPr/>
          </p:nvSpPr>
          <p:spPr bwMode="auto">
            <a:xfrm>
              <a:off x="4591050" y="1674812"/>
              <a:ext cx="4552950" cy="4983689"/>
            </a:xfrm>
            <a:prstGeom prst="rect">
              <a:avLst/>
            </a:prstGeom>
            <a:solidFill>
              <a:srgbClr val="F2EDD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Rounded Rectangle 24"/>
          <p:cNvSpPr/>
          <p:nvPr/>
        </p:nvSpPr>
        <p:spPr bwMode="auto">
          <a:xfrm>
            <a:off x="1968499" y="3587749"/>
            <a:ext cx="5175251" cy="28098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12355" y="1720978"/>
            <a:ext cx="1322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6FA53A"/>
                </a:solidFill>
              </a:rPr>
              <a:t>Before 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81416" y="1001595"/>
            <a:ext cx="6794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Maple</a:t>
            </a:r>
            <a:endParaRPr lang="en-US" sz="2800" dirty="0"/>
          </a:p>
          <a:p>
            <a:pPr algn="r"/>
            <a:endParaRPr lang="en-US" sz="2800" dirty="0"/>
          </a:p>
        </p:txBody>
      </p:sp>
      <p:sp>
        <p:nvSpPr>
          <p:cNvPr id="28" name="Textfeld 27"/>
          <p:cNvSpPr txBox="1"/>
          <p:nvPr/>
        </p:nvSpPr>
        <p:spPr>
          <a:xfrm>
            <a:off x="4694520" y="2496242"/>
            <a:ext cx="39533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80F0E"/>
                </a:solidFill>
                <a:latin typeface="Cambria"/>
                <a:cs typeface="Cambria"/>
              </a:rPr>
              <a:t>11 </a:t>
            </a:r>
            <a:r>
              <a:rPr lang="en-US" dirty="0">
                <a:solidFill>
                  <a:srgbClr val="C80F0E"/>
                </a:solidFill>
                <a:latin typeface="Cambria"/>
                <a:cs typeface="Cambria"/>
              </a:rPr>
              <a:t>hours per </a:t>
            </a:r>
            <a:r>
              <a:rPr lang="en-US" dirty="0" smtClean="0">
                <a:solidFill>
                  <a:srgbClr val="C80F0E"/>
                </a:solidFill>
                <a:latin typeface="Cambria"/>
                <a:cs typeface="Cambria"/>
              </a:rPr>
              <a:t>day </a:t>
            </a:r>
          </a:p>
          <a:p>
            <a:r>
              <a:rPr 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7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:</a:t>
            </a:r>
            <a:r>
              <a:rPr 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30 am 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– 6:30 </a:t>
            </a:r>
            <a:r>
              <a:rPr 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pm (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incl. break)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889125" y="199133"/>
            <a:ext cx="5780701" cy="59806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3000" b="0" dirty="0" smtClean="0">
                <a:latin typeface="Museo 500 Regular"/>
                <a:cs typeface="Museo 500 Regular"/>
              </a:rPr>
              <a:t>Decent Working </a:t>
            </a:r>
            <a:r>
              <a:rPr lang="en-US" sz="3000" b="0" dirty="0">
                <a:latin typeface="Museo 500 Regular"/>
                <a:cs typeface="Museo 500 Regular"/>
              </a:rPr>
              <a:t>Hours</a:t>
            </a:r>
          </a:p>
        </p:txBody>
      </p:sp>
      <p:pic>
        <p:nvPicPr>
          <p:cNvPr id="17" name="Picture 16" descr="Social Compliance-illustr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7754" y="98970"/>
            <a:ext cx="1144686" cy="5967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1078" y="2496242"/>
            <a:ext cx="31796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12 hours per day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 </a:t>
            </a:r>
          </a:p>
          <a:p>
            <a:r>
              <a:rPr 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7 am 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– </a:t>
            </a:r>
            <a:r>
              <a:rPr 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7 pm 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(incl. break)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1698625"/>
            <a:ext cx="9144000" cy="619125"/>
          </a:xfrm>
          <a:prstGeom prst="rect">
            <a:avLst/>
          </a:prstGeom>
          <a:noFill/>
          <a:ln w="9525" cap="flat" cmpd="sng" algn="ctr">
            <a:solidFill>
              <a:srgbClr val="0E69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4" name="Pfeil nach unten 25"/>
          <p:cNvSpPr/>
          <p:nvPr/>
        </p:nvSpPr>
        <p:spPr bwMode="auto">
          <a:xfrm>
            <a:off x="2851912" y="3799380"/>
            <a:ext cx="1640713" cy="236012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5" name="Textfeld 26"/>
          <p:cNvSpPr txBox="1"/>
          <p:nvPr/>
        </p:nvSpPr>
        <p:spPr>
          <a:xfrm>
            <a:off x="4773012" y="4603531"/>
            <a:ext cx="1596035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Same 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wages</a:t>
            </a:r>
            <a:endParaRPr lang="en-US" sz="3600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78175" y="3979740"/>
            <a:ext cx="9373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2E8D9"/>
                </a:solidFill>
                <a:latin typeface="Arial Black"/>
                <a:cs typeface="Arial Black"/>
              </a:rPr>
              <a:t>- </a:t>
            </a:r>
          </a:p>
          <a:p>
            <a:pPr algn="ctr"/>
            <a:r>
              <a:rPr lang="en-US" sz="4400" dirty="0" smtClean="0">
                <a:solidFill>
                  <a:srgbClr val="F2E8D9"/>
                </a:solidFill>
                <a:latin typeface="Arial Black"/>
                <a:cs typeface="Arial Black"/>
              </a:rPr>
              <a:t>1h</a:t>
            </a:r>
            <a:endParaRPr lang="en-US" sz="4400" dirty="0">
              <a:solidFill>
                <a:srgbClr val="F2E8D9"/>
              </a:solidFill>
              <a:latin typeface="Arial Black"/>
              <a:cs typeface="Arial Black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72792" y="1739475"/>
            <a:ext cx="1022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6FA53A"/>
                </a:solidFill>
              </a:rPr>
              <a:t>After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362843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3" y="2110308"/>
            <a:ext cx="9144000" cy="3597132"/>
          </a:xfrm>
          <a:prstGeom prst="rect">
            <a:avLst/>
          </a:prstGeom>
          <a:solidFill>
            <a:srgbClr val="F2E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pic>
        <p:nvPicPr>
          <p:cNvPr id="4" name="Picture 3" descr="Smart Myanmar5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769" y="52107"/>
            <a:ext cx="5187255" cy="211666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08004" y="5841998"/>
            <a:ext cx="8259133" cy="955795"/>
            <a:chOff x="371232" y="5744308"/>
            <a:chExt cx="8610824" cy="1014410"/>
          </a:xfrm>
        </p:grpSpPr>
        <p:pic>
          <p:nvPicPr>
            <p:cNvPr id="7" name="Picture 6" descr="Logos in line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1232" y="5744308"/>
              <a:ext cx="8610824" cy="101441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2813538" y="5802923"/>
              <a:ext cx="605693" cy="15630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1" name="Picture 8" descr="switchasia.t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4119" y="-157333"/>
            <a:ext cx="2466204" cy="21444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8656" y="2164904"/>
            <a:ext cx="91213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0" dirty="0">
              <a:solidFill>
                <a:schemeClr val="bg2">
                  <a:lumMod val="50000"/>
                </a:schemeClr>
              </a:solidFill>
              <a:latin typeface="Museo 500 Regular"/>
              <a:cs typeface="Museo 500 Regula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621" y="3308709"/>
            <a:ext cx="89233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2800" b="0" dirty="0" smtClean="0">
              <a:solidFill>
                <a:srgbClr val="0E6911"/>
              </a:solidFill>
              <a:latin typeface="Museo 500 Regular"/>
              <a:cs typeface="Museo 500 Regular"/>
            </a:endParaRPr>
          </a:p>
          <a:p>
            <a:pPr lvl="0" algn="ctr"/>
            <a:r>
              <a:rPr lang="de-DE" sz="3600" dirty="0" err="1" smtClean="0">
                <a:solidFill>
                  <a:schemeClr val="accent2"/>
                </a:solidFill>
                <a:latin typeface="Museo 500 Regular"/>
                <a:cs typeface="Museo 500 Regular"/>
              </a:rPr>
              <a:t>Achievements</a:t>
            </a:r>
            <a:r>
              <a:rPr lang="de-DE" sz="3600" dirty="0" smtClean="0">
                <a:solidFill>
                  <a:schemeClr val="accent2"/>
                </a:solidFill>
                <a:latin typeface="Museo 500 Regular"/>
                <a:cs typeface="Museo 500 Regular"/>
              </a:rPr>
              <a:t> SMART Myanmar </a:t>
            </a:r>
          </a:p>
        </p:txBody>
      </p:sp>
    </p:spTree>
    <p:extLst>
      <p:ext uri="{BB962C8B-B14F-4D97-AF65-F5344CB8AC3E}">
        <p14:creationId xmlns:p14="http://schemas.microsoft.com/office/powerpoint/2010/main" xmlns="" val="1165665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674812"/>
            <a:ext cx="9144000" cy="4983689"/>
            <a:chOff x="0" y="1674812"/>
            <a:chExt cx="9144000" cy="4983689"/>
          </a:xfrm>
        </p:grpSpPr>
        <p:sp>
          <p:nvSpPr>
            <p:cNvPr id="10" name="Rectangle 1"/>
            <p:cNvSpPr/>
            <p:nvPr/>
          </p:nvSpPr>
          <p:spPr bwMode="auto">
            <a:xfrm>
              <a:off x="0" y="1674812"/>
              <a:ext cx="4591050" cy="49836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1"/>
            <p:cNvSpPr/>
            <p:nvPr/>
          </p:nvSpPr>
          <p:spPr bwMode="auto">
            <a:xfrm>
              <a:off x="4591050" y="1674812"/>
              <a:ext cx="4552950" cy="4983689"/>
            </a:xfrm>
            <a:prstGeom prst="rect">
              <a:avLst/>
            </a:prstGeom>
            <a:solidFill>
              <a:srgbClr val="F2EDD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212355" y="1720978"/>
            <a:ext cx="1322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6FA53A"/>
                </a:solidFill>
              </a:rPr>
              <a:t>Before 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81416" y="1001595"/>
            <a:ext cx="6794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General observations</a:t>
            </a:r>
            <a:endParaRPr lang="en-US" sz="28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179288" y="199133"/>
            <a:ext cx="6726397" cy="59806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3000" b="0" dirty="0" smtClean="0">
                <a:latin typeface="Museo 500 Regular"/>
                <a:cs typeface="Museo 500 Regular"/>
              </a:rPr>
              <a:t>Occupational Health and Safety</a:t>
            </a:r>
            <a:endParaRPr lang="en-US" sz="3000" b="0" dirty="0">
              <a:latin typeface="Museo 500 Regular"/>
              <a:cs typeface="Museo 500 Regular"/>
            </a:endParaRPr>
          </a:p>
        </p:txBody>
      </p:sp>
      <p:pic>
        <p:nvPicPr>
          <p:cNvPr id="17" name="Picture 16" descr="Social Compliance-illustr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7754" y="98970"/>
            <a:ext cx="1144686" cy="5967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0" y="1698625"/>
            <a:ext cx="9144000" cy="619125"/>
          </a:xfrm>
          <a:prstGeom prst="rect">
            <a:avLst/>
          </a:prstGeom>
          <a:noFill/>
          <a:ln w="9525" cap="flat" cmpd="sng" algn="ctr">
            <a:solidFill>
              <a:srgbClr val="0E69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72792" y="1739475"/>
            <a:ext cx="1022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6FA53A"/>
                </a:solidFill>
              </a:rPr>
              <a:t>After</a:t>
            </a:r>
            <a:endParaRPr lang="en-US" sz="2800" dirty="0"/>
          </a:p>
        </p:txBody>
      </p:sp>
      <p:sp>
        <p:nvSpPr>
          <p:cNvPr id="2" name="Textfeld 1"/>
          <p:cNvSpPr txBox="1"/>
          <p:nvPr/>
        </p:nvSpPr>
        <p:spPr>
          <a:xfrm>
            <a:off x="212355" y="2506716"/>
            <a:ext cx="4225159" cy="4324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 smtClean="0">
                <a:solidFill>
                  <a:schemeClr val="tx1"/>
                </a:solidFill>
                <a:latin typeface="Cambria"/>
                <a:cs typeface="Cambria"/>
              </a:rPr>
              <a:t>Some</a:t>
            </a:r>
            <a:r>
              <a:rPr lang="de-DE" b="0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/>
                <a:cs typeface="Cambria"/>
              </a:rPr>
              <a:t>fire</a:t>
            </a:r>
            <a:r>
              <a:rPr lang="de-DE" b="0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/>
                <a:cs typeface="Cambria"/>
              </a:rPr>
              <a:t>exits</a:t>
            </a:r>
            <a:r>
              <a:rPr lang="de-DE" b="0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/>
                <a:cs typeface="Cambria"/>
              </a:rPr>
              <a:t>were</a:t>
            </a:r>
            <a:r>
              <a:rPr lang="de-DE" b="0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/>
                <a:cs typeface="Cambria"/>
              </a:rPr>
              <a:t>blocked</a:t>
            </a:r>
            <a:endParaRPr lang="de-DE" b="0" dirty="0" smtClean="0">
              <a:solidFill>
                <a:schemeClr val="tx1"/>
              </a:solidFill>
              <a:latin typeface="Cambria"/>
              <a:cs typeface="Cambria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 smtClean="0">
                <a:solidFill>
                  <a:schemeClr val="tx1"/>
                </a:solidFill>
                <a:latin typeface="Cambria"/>
                <a:cs typeface="Cambria"/>
              </a:rPr>
              <a:t>Insufficient</a:t>
            </a:r>
            <a:r>
              <a:rPr lang="de-DE" b="0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/>
                <a:cs typeface="Cambria"/>
              </a:rPr>
              <a:t>emgergeny</a:t>
            </a:r>
            <a:r>
              <a:rPr lang="de-DE" b="0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/>
                <a:cs typeface="Cambria"/>
              </a:rPr>
              <a:t>lights</a:t>
            </a:r>
            <a:endParaRPr lang="de-DE" b="0" dirty="0" smtClean="0">
              <a:solidFill>
                <a:schemeClr val="tx1"/>
              </a:solidFill>
              <a:latin typeface="Cambria"/>
              <a:cs typeface="Cambria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 smtClean="0">
                <a:solidFill>
                  <a:schemeClr val="tx1"/>
                </a:solidFill>
                <a:latin typeface="Cambria"/>
                <a:cs typeface="Cambria"/>
              </a:rPr>
              <a:t>No</a:t>
            </a:r>
            <a:r>
              <a:rPr lang="de-DE" b="0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/>
                <a:cs typeface="Cambria"/>
              </a:rPr>
              <a:t>regular</a:t>
            </a:r>
            <a:r>
              <a:rPr lang="de-DE" b="0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/>
                <a:cs typeface="Cambria"/>
              </a:rPr>
              <a:t>checks</a:t>
            </a:r>
            <a:r>
              <a:rPr lang="de-DE" b="0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/>
                <a:cs typeface="Cambria"/>
              </a:rPr>
              <a:t>of</a:t>
            </a:r>
            <a:r>
              <a:rPr lang="de-DE" b="0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/>
                <a:cs typeface="Cambria"/>
              </a:rPr>
              <a:t>fire</a:t>
            </a:r>
            <a:r>
              <a:rPr lang="de-DE" b="0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/>
                <a:cs typeface="Cambria"/>
              </a:rPr>
              <a:t>extinguisher</a:t>
            </a:r>
            <a:endParaRPr lang="de-DE" b="0" dirty="0" smtClean="0">
              <a:solidFill>
                <a:schemeClr val="tx1"/>
              </a:solidFill>
              <a:latin typeface="Cambria"/>
              <a:cs typeface="Cambria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 smtClean="0">
                <a:solidFill>
                  <a:schemeClr val="tx1"/>
                </a:solidFill>
                <a:latin typeface="Cambria"/>
                <a:cs typeface="Cambria"/>
              </a:rPr>
              <a:t>Inaccurate</a:t>
            </a:r>
            <a:r>
              <a:rPr lang="de-DE" b="0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/>
                <a:cs typeface="Cambria"/>
              </a:rPr>
              <a:t>evacuation</a:t>
            </a:r>
            <a:r>
              <a:rPr lang="de-DE" b="0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/>
                <a:cs typeface="Cambria"/>
              </a:rPr>
              <a:t>maps</a:t>
            </a:r>
            <a:endParaRPr lang="de-DE" b="0" dirty="0" smtClean="0">
              <a:solidFill>
                <a:schemeClr val="tx1"/>
              </a:solidFill>
              <a:latin typeface="Cambria"/>
              <a:cs typeface="Cambria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err="1" smtClean="0">
                <a:solidFill>
                  <a:schemeClr val="tx1"/>
                </a:solidFill>
                <a:latin typeface="Cambria"/>
                <a:cs typeface="Cambria"/>
              </a:rPr>
              <a:t>No</a:t>
            </a:r>
            <a:r>
              <a:rPr lang="de-DE" b="0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/>
                <a:cs typeface="Cambria"/>
              </a:rPr>
              <a:t>systematic</a:t>
            </a:r>
            <a:r>
              <a:rPr lang="de-DE" b="0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/>
                <a:cs typeface="Cambria"/>
              </a:rPr>
              <a:t>approach</a:t>
            </a:r>
            <a:r>
              <a:rPr lang="de-DE" b="0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/>
                <a:cs typeface="Cambria"/>
              </a:rPr>
              <a:t>to</a:t>
            </a:r>
            <a:r>
              <a:rPr lang="de-DE" b="0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/>
                <a:cs typeface="Cambria"/>
              </a:rPr>
              <a:t>regular</a:t>
            </a:r>
            <a:r>
              <a:rPr lang="de-DE" b="0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/>
                <a:cs typeface="Cambria"/>
              </a:rPr>
              <a:t>checks</a:t>
            </a:r>
            <a:endParaRPr lang="de-DE" b="0" dirty="0" smtClean="0">
              <a:solidFill>
                <a:schemeClr val="tx1"/>
              </a:solidFill>
              <a:latin typeface="Cambria"/>
              <a:cs typeface="Cambria"/>
            </a:endParaRPr>
          </a:p>
          <a:p>
            <a:endParaRPr lang="de-DE" dirty="0">
              <a:latin typeface="Cambria"/>
              <a:cs typeface="Cambria"/>
            </a:endParaRPr>
          </a:p>
          <a:p>
            <a:endParaRPr lang="en-US" dirty="0">
              <a:latin typeface="Cambria"/>
              <a:cs typeface="Cambria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591050" y="2512717"/>
            <a:ext cx="455295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"/>
            </a:pPr>
            <a:r>
              <a:rPr lang="de-DE" b="0" dirty="0" smtClean="0">
                <a:solidFill>
                  <a:schemeClr val="accent2"/>
                </a:solidFill>
                <a:latin typeface="Cambria"/>
                <a:cs typeface="Cambria"/>
              </a:rPr>
              <a:t>All </a:t>
            </a:r>
            <a:r>
              <a:rPr lang="de-DE" b="0" dirty="0" err="1" smtClean="0">
                <a:solidFill>
                  <a:schemeClr val="accent2"/>
                </a:solidFill>
                <a:latin typeface="Cambria"/>
                <a:cs typeface="Cambria"/>
              </a:rPr>
              <a:t>factories</a:t>
            </a:r>
            <a:r>
              <a:rPr lang="de-DE" b="0" dirty="0" smtClean="0">
                <a:solidFill>
                  <a:schemeClr val="accent2"/>
                </a:solidFill>
                <a:latin typeface="Cambria"/>
                <a:cs typeface="Cambria"/>
              </a:rPr>
              <a:t> </a:t>
            </a:r>
            <a:r>
              <a:rPr lang="de-DE" b="0" dirty="0" err="1" smtClean="0">
                <a:solidFill>
                  <a:schemeClr val="accent2"/>
                </a:solidFill>
                <a:latin typeface="Cambria"/>
                <a:cs typeface="Cambria"/>
              </a:rPr>
              <a:t>understood</a:t>
            </a:r>
            <a:r>
              <a:rPr lang="de-DE" b="0" dirty="0" smtClean="0">
                <a:solidFill>
                  <a:schemeClr val="accent2"/>
                </a:solidFill>
                <a:latin typeface="Cambria"/>
                <a:cs typeface="Cambria"/>
              </a:rPr>
              <a:t> the </a:t>
            </a:r>
            <a:r>
              <a:rPr lang="de-DE" b="0" dirty="0" err="1" smtClean="0">
                <a:solidFill>
                  <a:schemeClr val="accent2"/>
                </a:solidFill>
                <a:latin typeface="Cambria"/>
                <a:cs typeface="Cambria"/>
              </a:rPr>
              <a:t>requirements</a:t>
            </a:r>
            <a:r>
              <a:rPr lang="de-DE" b="0" dirty="0" smtClean="0">
                <a:solidFill>
                  <a:schemeClr val="accent2"/>
                </a:solidFill>
                <a:latin typeface="Cambria"/>
                <a:cs typeface="Cambria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latin typeface="Cambria"/>
                <a:cs typeface="Cambria"/>
              </a:rPr>
              <a:t>of</a:t>
            </a:r>
            <a:r>
              <a:rPr lang="de-DE" dirty="0" smtClean="0">
                <a:solidFill>
                  <a:schemeClr val="accent2"/>
                </a:solidFill>
                <a:latin typeface="Cambria"/>
                <a:cs typeface="Cambria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latin typeface="Cambria"/>
                <a:cs typeface="Cambria"/>
              </a:rPr>
              <a:t>systems</a:t>
            </a:r>
            <a:r>
              <a:rPr lang="de-DE" dirty="0" smtClean="0">
                <a:solidFill>
                  <a:schemeClr val="accent2"/>
                </a:solidFill>
                <a:latin typeface="Cambria"/>
                <a:cs typeface="Cambria"/>
              </a:rPr>
              <a:t> </a:t>
            </a:r>
          </a:p>
          <a:p>
            <a:pPr marL="342900" indent="-342900">
              <a:buFont typeface="Wingdings" charset="2"/>
              <a:buChar char=""/>
            </a:pPr>
            <a:endParaRPr lang="de-DE" dirty="0" smtClean="0">
              <a:solidFill>
                <a:schemeClr val="accent2"/>
              </a:solidFill>
              <a:latin typeface="Cambria"/>
              <a:cs typeface="Cambria"/>
            </a:endParaRPr>
          </a:p>
          <a:p>
            <a:pPr marL="342900" indent="-342900">
              <a:buFont typeface="Wingdings" charset="2"/>
              <a:buChar char=""/>
            </a:pPr>
            <a:r>
              <a:rPr lang="de-DE" b="0" dirty="0" err="1">
                <a:solidFill>
                  <a:schemeClr val="accent2"/>
                </a:solidFill>
                <a:latin typeface="Cambria"/>
                <a:cs typeface="Cambria"/>
              </a:rPr>
              <a:t>Established</a:t>
            </a:r>
            <a:r>
              <a:rPr lang="de-DE" b="0" dirty="0">
                <a:solidFill>
                  <a:schemeClr val="accent2"/>
                </a:solidFill>
                <a:latin typeface="Cambria"/>
                <a:cs typeface="Cambria"/>
              </a:rPr>
              <a:t> </a:t>
            </a:r>
            <a:r>
              <a:rPr lang="de-DE" b="0" dirty="0" smtClean="0">
                <a:solidFill>
                  <a:schemeClr val="accent2"/>
                </a:solidFill>
                <a:latin typeface="Cambria"/>
                <a:cs typeface="Cambria"/>
              </a:rPr>
              <a:t>OH&amp;S </a:t>
            </a:r>
            <a:r>
              <a:rPr lang="de-DE" dirty="0" err="1">
                <a:solidFill>
                  <a:schemeClr val="accent2"/>
                </a:solidFill>
                <a:latin typeface="Cambria"/>
                <a:cs typeface="Cambria"/>
              </a:rPr>
              <a:t>policies</a:t>
            </a:r>
            <a:r>
              <a:rPr lang="de-DE" dirty="0">
                <a:solidFill>
                  <a:schemeClr val="accent2"/>
                </a:solidFill>
                <a:latin typeface="Cambria"/>
                <a:cs typeface="Cambria"/>
              </a:rPr>
              <a:t> </a:t>
            </a:r>
            <a:r>
              <a:rPr lang="de-DE" b="0" dirty="0" err="1">
                <a:solidFill>
                  <a:schemeClr val="accent2"/>
                </a:solidFill>
                <a:latin typeface="Cambria"/>
                <a:cs typeface="Cambria"/>
              </a:rPr>
              <a:t>with</a:t>
            </a:r>
            <a:r>
              <a:rPr lang="de-DE" b="0" dirty="0">
                <a:solidFill>
                  <a:schemeClr val="accent2"/>
                </a:solidFill>
                <a:latin typeface="Cambria"/>
                <a:cs typeface="Cambria"/>
              </a:rPr>
              <a:t> </a:t>
            </a:r>
            <a:r>
              <a:rPr lang="de-DE" b="0" dirty="0" err="1">
                <a:solidFill>
                  <a:schemeClr val="accent2"/>
                </a:solidFill>
                <a:latin typeface="Cambria"/>
                <a:cs typeface="Cambria"/>
              </a:rPr>
              <a:t>detailed</a:t>
            </a:r>
            <a:r>
              <a:rPr lang="de-DE" b="0" dirty="0">
                <a:solidFill>
                  <a:schemeClr val="accent2"/>
                </a:solidFill>
                <a:latin typeface="Cambria"/>
                <a:cs typeface="Cambria"/>
              </a:rPr>
              <a:t> </a:t>
            </a:r>
            <a:r>
              <a:rPr lang="de-DE" b="0" dirty="0" err="1">
                <a:solidFill>
                  <a:schemeClr val="accent2"/>
                </a:solidFill>
                <a:latin typeface="Cambria"/>
                <a:cs typeface="Cambria"/>
              </a:rPr>
              <a:t>checklists</a:t>
            </a:r>
            <a:endParaRPr lang="de-DE" b="0" dirty="0">
              <a:solidFill>
                <a:schemeClr val="accent2"/>
              </a:solidFill>
              <a:latin typeface="Cambria"/>
              <a:cs typeface="Cambria"/>
            </a:endParaRPr>
          </a:p>
          <a:p>
            <a:pPr marL="342900" indent="-342900">
              <a:buFont typeface="Wingdings" charset="2"/>
              <a:buChar char=""/>
            </a:pPr>
            <a:endParaRPr lang="de-DE" dirty="0">
              <a:solidFill>
                <a:schemeClr val="accent2"/>
              </a:solidFill>
              <a:latin typeface="Cambria"/>
              <a:cs typeface="Cambria"/>
            </a:endParaRPr>
          </a:p>
          <a:p>
            <a:pPr marL="342900" indent="-342900">
              <a:buFont typeface="Wingdings" charset="2"/>
              <a:buChar char=""/>
            </a:pPr>
            <a:r>
              <a:rPr lang="de-DE" b="0" dirty="0" smtClean="0">
                <a:solidFill>
                  <a:schemeClr val="accent2"/>
                </a:solidFill>
                <a:latin typeface="Cambria"/>
                <a:cs typeface="Cambria"/>
              </a:rPr>
              <a:t>Made</a:t>
            </a:r>
            <a:r>
              <a:rPr lang="de-DE" dirty="0" smtClean="0">
                <a:solidFill>
                  <a:schemeClr val="accent2"/>
                </a:solidFill>
                <a:latin typeface="Cambria"/>
                <a:cs typeface="Cambria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latin typeface="Cambria"/>
                <a:cs typeface="Cambria"/>
              </a:rPr>
              <a:t>improvements</a:t>
            </a:r>
            <a:endParaRPr lang="de-DE" dirty="0" smtClean="0">
              <a:solidFill>
                <a:schemeClr val="accent2"/>
              </a:solidFill>
              <a:latin typeface="Cambria"/>
              <a:cs typeface="Cambria"/>
            </a:endParaRPr>
          </a:p>
          <a:p>
            <a:pPr marL="342900" indent="-342900">
              <a:buFont typeface="Wingdings" charset="2"/>
              <a:buChar char=""/>
            </a:pPr>
            <a:endParaRPr lang="de-DE" dirty="0">
              <a:solidFill>
                <a:schemeClr val="accent2"/>
              </a:solidFill>
              <a:latin typeface="Cambria"/>
              <a:cs typeface="Cambria"/>
            </a:endParaRPr>
          </a:p>
          <a:p>
            <a:pPr marL="342900" indent="-342900">
              <a:buFont typeface="Wingdings" charset="2"/>
              <a:buChar char=""/>
            </a:pPr>
            <a:r>
              <a:rPr lang="de-DE" dirty="0" err="1" smtClean="0">
                <a:solidFill>
                  <a:schemeClr val="accent2"/>
                </a:solidFill>
                <a:latin typeface="Cambria"/>
                <a:cs typeface="Cambria"/>
              </a:rPr>
              <a:t>Continue</a:t>
            </a:r>
            <a:r>
              <a:rPr lang="de-DE" dirty="0" smtClean="0">
                <a:solidFill>
                  <a:schemeClr val="accent2"/>
                </a:solidFill>
                <a:latin typeface="Cambria"/>
                <a:cs typeface="Cambria"/>
              </a:rPr>
              <a:t> </a:t>
            </a:r>
            <a:r>
              <a:rPr lang="de-DE" b="0" dirty="0" err="1" smtClean="0">
                <a:solidFill>
                  <a:schemeClr val="accent2"/>
                </a:solidFill>
                <a:latin typeface="Cambria"/>
                <a:cs typeface="Cambria"/>
              </a:rPr>
              <a:t>to</a:t>
            </a:r>
            <a:r>
              <a:rPr lang="de-DE" b="0" dirty="0" smtClean="0">
                <a:solidFill>
                  <a:schemeClr val="accent2"/>
                </a:solidFill>
                <a:latin typeface="Cambria"/>
                <a:cs typeface="Cambria"/>
              </a:rPr>
              <a:t> </a:t>
            </a:r>
            <a:r>
              <a:rPr lang="de-DE" b="0" dirty="0" err="1" smtClean="0">
                <a:solidFill>
                  <a:schemeClr val="accent2"/>
                </a:solidFill>
                <a:latin typeface="Cambria"/>
                <a:cs typeface="Cambria"/>
              </a:rPr>
              <a:t>correct</a:t>
            </a:r>
            <a:r>
              <a:rPr lang="de-DE" b="0" dirty="0" smtClean="0">
                <a:solidFill>
                  <a:schemeClr val="accent2"/>
                </a:solidFill>
                <a:latin typeface="Cambria"/>
                <a:cs typeface="Cambria"/>
              </a:rPr>
              <a:t> </a:t>
            </a:r>
            <a:r>
              <a:rPr lang="de-DE" b="0" dirty="0" err="1" smtClean="0">
                <a:solidFill>
                  <a:schemeClr val="accent2"/>
                </a:solidFill>
                <a:latin typeface="Cambria"/>
                <a:cs typeface="Cambria"/>
              </a:rPr>
              <a:t>issues</a:t>
            </a:r>
            <a:endParaRPr lang="de-DE" b="0" dirty="0" smtClean="0">
              <a:solidFill>
                <a:schemeClr val="accent2"/>
              </a:solidFill>
              <a:latin typeface="Cambria"/>
              <a:cs typeface="Cambria"/>
            </a:endParaRPr>
          </a:p>
          <a:p>
            <a:pPr marL="342900" indent="-342900">
              <a:buFont typeface="Wingdings" charset="2"/>
              <a:buChar char=""/>
            </a:pPr>
            <a:endParaRPr lang="de-DE" dirty="0">
              <a:solidFill>
                <a:schemeClr val="accent2"/>
              </a:solidFill>
              <a:latin typeface="Cambria"/>
              <a:cs typeface="Cambria"/>
            </a:endParaRPr>
          </a:p>
          <a:p>
            <a:pPr marL="342900" indent="-342900">
              <a:buFont typeface="Wingdings" charset="2"/>
              <a:buChar char=""/>
            </a:pPr>
            <a:r>
              <a:rPr lang="de-DE" b="0" dirty="0" err="1" smtClean="0">
                <a:solidFill>
                  <a:schemeClr val="accent2"/>
                </a:solidFill>
                <a:latin typeface="Cambria"/>
                <a:cs typeface="Cambria"/>
              </a:rPr>
              <a:t>Some</a:t>
            </a:r>
            <a:r>
              <a:rPr lang="de-DE" b="0" dirty="0" smtClean="0">
                <a:solidFill>
                  <a:schemeClr val="accent2"/>
                </a:solidFill>
                <a:latin typeface="Cambria"/>
                <a:cs typeface="Cambria"/>
              </a:rPr>
              <a:t> </a:t>
            </a:r>
            <a:r>
              <a:rPr lang="de-DE" b="0" dirty="0" err="1" smtClean="0">
                <a:solidFill>
                  <a:schemeClr val="accent2"/>
                </a:solidFill>
                <a:latin typeface="Cambria"/>
                <a:cs typeface="Cambria"/>
              </a:rPr>
              <a:t>factories</a:t>
            </a:r>
            <a:r>
              <a:rPr lang="de-DE" b="0" dirty="0" smtClean="0">
                <a:solidFill>
                  <a:schemeClr val="accent2"/>
                </a:solidFill>
                <a:latin typeface="Cambria"/>
                <a:cs typeface="Cambria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latin typeface="Cambria"/>
                <a:cs typeface="Cambria"/>
              </a:rPr>
              <a:t>passed</a:t>
            </a:r>
            <a:r>
              <a:rPr lang="de-DE" dirty="0" smtClean="0">
                <a:solidFill>
                  <a:schemeClr val="accent2"/>
                </a:solidFill>
                <a:latin typeface="Cambria"/>
                <a:cs typeface="Cambria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latin typeface="Cambria"/>
                <a:cs typeface="Cambria"/>
              </a:rPr>
              <a:t>certification</a:t>
            </a:r>
            <a:endParaRPr lang="de-DE" dirty="0">
              <a:solidFill>
                <a:schemeClr val="accent2"/>
              </a:solidFill>
              <a:latin typeface="Cambria"/>
              <a:cs typeface="Cambria"/>
            </a:endParaRPr>
          </a:p>
          <a:p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1652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674812"/>
            <a:ext cx="9144000" cy="4983689"/>
            <a:chOff x="0" y="1674812"/>
            <a:chExt cx="9144000" cy="4983689"/>
          </a:xfrm>
        </p:grpSpPr>
        <p:sp>
          <p:nvSpPr>
            <p:cNvPr id="10" name="Rectangle 1"/>
            <p:cNvSpPr/>
            <p:nvPr/>
          </p:nvSpPr>
          <p:spPr bwMode="auto">
            <a:xfrm>
              <a:off x="0" y="1674812"/>
              <a:ext cx="4591050" cy="49836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1"/>
            <p:cNvSpPr/>
            <p:nvPr/>
          </p:nvSpPr>
          <p:spPr bwMode="auto">
            <a:xfrm>
              <a:off x="4591050" y="1674812"/>
              <a:ext cx="4552950" cy="4983689"/>
            </a:xfrm>
            <a:prstGeom prst="rect">
              <a:avLst/>
            </a:prstGeom>
            <a:solidFill>
              <a:srgbClr val="F2EDD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212355" y="1720978"/>
            <a:ext cx="1322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6FA53A"/>
                </a:solidFill>
              </a:rPr>
              <a:t>Before </a:t>
            </a:r>
          </a:p>
        </p:txBody>
      </p:sp>
      <p:pic>
        <p:nvPicPr>
          <p:cNvPr id="17" name="Picture 16" descr="Social Compliance-illustr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7754" y="98970"/>
            <a:ext cx="1144686" cy="5967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0" y="1698625"/>
            <a:ext cx="9144000" cy="619125"/>
          </a:xfrm>
          <a:prstGeom prst="rect">
            <a:avLst/>
          </a:prstGeom>
          <a:noFill/>
          <a:ln w="9525" cap="flat" cmpd="sng" algn="ctr">
            <a:solidFill>
              <a:srgbClr val="0E69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4" cstate="print"/>
          <a:srcRect l="8469"/>
          <a:stretch>
            <a:fillRect/>
          </a:stretch>
        </p:blipFill>
        <p:spPr bwMode="auto">
          <a:xfrm>
            <a:off x="96077" y="2743200"/>
            <a:ext cx="4015547" cy="389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 t="3843"/>
          <a:stretch>
            <a:fillRect/>
          </a:stretch>
        </p:blipFill>
        <p:spPr bwMode="auto">
          <a:xfrm>
            <a:off x="4532192" y="3216166"/>
            <a:ext cx="4405433" cy="289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4772792" y="1739475"/>
            <a:ext cx="1022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6FA53A"/>
                </a:solidFill>
              </a:rPr>
              <a:t>After</a:t>
            </a:r>
            <a:endParaRPr lang="en-US" sz="28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79288" y="199133"/>
            <a:ext cx="6726397" cy="59806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3000" b="0" dirty="0" smtClean="0">
                <a:latin typeface="Museo 500 Regular"/>
                <a:cs typeface="Museo 500 Regular"/>
              </a:rPr>
              <a:t>Emergency exits</a:t>
            </a:r>
          </a:p>
          <a:p>
            <a:pPr algn="r"/>
            <a:endParaRPr lang="de-DE" sz="3000" b="0" dirty="0">
              <a:latin typeface="Museo 500 Regular"/>
              <a:cs typeface="Museo 500 Regular"/>
            </a:endParaRPr>
          </a:p>
          <a:p>
            <a:pPr algn="r"/>
            <a:r>
              <a:rPr lang="de-DE" sz="3000" b="0" dirty="0" err="1" smtClean="0">
                <a:solidFill>
                  <a:schemeClr val="accent2"/>
                </a:solidFill>
                <a:latin typeface="Museo 500 Regular"/>
                <a:cs typeface="Museo 500 Regular"/>
              </a:rPr>
              <a:t>Achievement</a:t>
            </a:r>
            <a:endParaRPr lang="en-US" sz="3000" b="0" dirty="0">
              <a:solidFill>
                <a:schemeClr val="accent2"/>
              </a:solidFill>
              <a:latin typeface="Museo 500 Regular"/>
              <a:cs typeface="Museo 500 Regular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281416" y="1001595"/>
            <a:ext cx="67949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 </a:t>
            </a:r>
            <a:endParaRPr lang="en-US" sz="2800" dirty="0"/>
          </a:p>
          <a:p>
            <a:pPr algn="r"/>
            <a:endParaRPr lang="en-US" sz="2800" dirty="0"/>
          </a:p>
          <a:p>
            <a:pPr algn="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158470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/>
        </p:nvSpPr>
        <p:spPr bwMode="auto">
          <a:xfrm>
            <a:off x="0" y="859692"/>
            <a:ext cx="9144001" cy="5807808"/>
          </a:xfrm>
          <a:prstGeom prst="rect">
            <a:avLst/>
          </a:prstGeom>
          <a:solidFill>
            <a:srgbClr val="F2E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pic>
        <p:nvPicPr>
          <p:cNvPr id="8" name="Inhaltsplatzhalter 5" descr="textiles_vertrauen1.png"/>
          <p:cNvPicPr>
            <a:picLocks noChangeAspect="1"/>
          </p:cNvPicPr>
          <p:nvPr/>
        </p:nvPicPr>
        <p:blipFill>
          <a:blip r:embed="rId3" cstate="print"/>
          <a:srcRect l="-4780" r="-4780"/>
          <a:stretch>
            <a:fillRect/>
          </a:stretch>
        </p:blipFill>
        <p:spPr>
          <a:xfrm>
            <a:off x="3091477" y="4555292"/>
            <a:ext cx="2699792" cy="1498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Bild 6" descr="BSC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301" y="5034068"/>
            <a:ext cx="2767792" cy="1001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Bild 5" descr="fairtrade.jpg"/>
          <p:cNvPicPr>
            <a:picLocks noChangeAspect="1"/>
          </p:cNvPicPr>
          <p:nvPr/>
        </p:nvPicPr>
        <p:blipFill>
          <a:blip r:embed="rId5" cstate="print"/>
          <a:srcRect l="4068" t="3478" r="4407" b="4348"/>
          <a:stretch>
            <a:fillRect/>
          </a:stretch>
        </p:blipFill>
        <p:spPr>
          <a:xfrm>
            <a:off x="7562869" y="4607245"/>
            <a:ext cx="1245552" cy="1466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683" b="64164" l="9957" r="90043">
                        <a14:backgroundMark x1="51515" y1="59044" x2="51515" y2="59044"/>
                      </a14:backgroundRemoval>
                    </a14:imgEffect>
                  </a14:imgLayer>
                </a14:imgProps>
              </a:ext>
            </a:extLst>
          </a:blip>
          <a:srcRect l="6545" r="8365" b="34519"/>
          <a:stretch>
            <a:fillRect/>
          </a:stretch>
        </p:blipFill>
        <p:spPr bwMode="auto">
          <a:xfrm>
            <a:off x="5827942" y="4797206"/>
            <a:ext cx="1554771" cy="145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Inhaltsplatzhalter 2"/>
          <p:cNvSpPr txBox="1">
            <a:spLocks/>
          </p:cNvSpPr>
          <p:nvPr/>
        </p:nvSpPr>
        <p:spPr>
          <a:xfrm>
            <a:off x="835057" y="2596344"/>
            <a:ext cx="8434551" cy="16713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>
                <a:tab pos="2190750" algn="l"/>
              </a:tabLst>
              <a:defRPr/>
            </a:pPr>
            <a:r>
              <a:rPr lang="en-US" b="0" kern="0" dirty="0" smtClean="0">
                <a:solidFill>
                  <a:schemeClr val="tx1"/>
                </a:solidFill>
                <a:latin typeface="Cambria" pitchFamily="18" charset="0"/>
              </a:rPr>
              <a:t>Quality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and social standards get more important in Europe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tabLst>
                <a:tab pos="2190750" algn="l"/>
              </a:tabLst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  <a:p>
            <a:pPr marL="285750" indent="-285750" eaLnBrk="1" hangingPunct="1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2190750" algn="l"/>
              </a:tabLst>
              <a:defRPr/>
            </a:pPr>
            <a:r>
              <a:rPr lang="en-US" b="0" kern="0" dirty="0" smtClean="0">
                <a:solidFill>
                  <a:schemeClr val="tx1"/>
                </a:solidFill>
                <a:latin typeface="Cambria" pitchFamily="18" charset="0"/>
              </a:rPr>
              <a:t>Important argument for consumer to buy</a:t>
            </a:r>
          </a:p>
          <a:p>
            <a:pPr marL="285750" indent="-285750" eaLnBrk="1" hangingPunct="1">
              <a:spcBef>
                <a:spcPts val="0"/>
              </a:spcBef>
              <a:buClr>
                <a:schemeClr val="accent2"/>
              </a:buClr>
              <a:tabLst>
                <a:tab pos="2190750" algn="l"/>
              </a:tabLst>
              <a:defRPr/>
            </a:pPr>
            <a:endParaRPr lang="de-DE" b="0" kern="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285750" indent="-285750" eaLnBrk="1" hangingPunct="1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2190750" algn="l"/>
              </a:tabLst>
              <a:defRPr/>
            </a:pPr>
            <a:r>
              <a:rPr lang="en-US" b="0" kern="0" dirty="0" smtClean="0">
                <a:solidFill>
                  <a:schemeClr val="tx1"/>
                </a:solidFill>
                <a:latin typeface="Cambria" pitchFamily="18" charset="0"/>
              </a:rPr>
              <a:t>Certifications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lang="en-US" b="0" kern="0" dirty="0" smtClean="0">
                <a:solidFill>
                  <a:schemeClr val="tx1"/>
                </a:solidFill>
                <a:latin typeface="Cambria" pitchFamily="18" charset="0"/>
              </a:rPr>
              <a:t>almost a </a:t>
            </a:r>
            <a:r>
              <a:rPr lang="en-US" kern="0" dirty="0" smtClean="0">
                <a:solidFill>
                  <a:schemeClr val="tx1"/>
                </a:solidFill>
                <a:latin typeface="Cambria" pitchFamily="18" charset="0"/>
              </a:rPr>
              <a:t>“MUST” </a:t>
            </a:r>
            <a:r>
              <a:rPr lang="en-US" b="0" kern="0" dirty="0" smtClean="0">
                <a:solidFill>
                  <a:schemeClr val="tx1"/>
                </a:solidFill>
                <a:latin typeface="Cambria" pitchFamily="18" charset="0"/>
              </a:rPr>
              <a:t>to start business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889125" y="199133"/>
            <a:ext cx="5780701" cy="59806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3000" b="0" dirty="0" smtClean="0">
                <a:latin typeface="Museo 500 Regular"/>
                <a:cs typeface="Museo 500 Regular"/>
              </a:rPr>
              <a:t>Certification Support</a:t>
            </a:r>
            <a:endParaRPr lang="en-US" sz="3000" b="0" dirty="0">
              <a:latin typeface="Museo 500 Regular"/>
              <a:cs typeface="Museo 500 Regular"/>
            </a:endParaRPr>
          </a:p>
          <a:p>
            <a:pPr algn="r"/>
            <a:endParaRPr lang="en-US" sz="3000" b="0" dirty="0">
              <a:latin typeface="Museo 500 Regular"/>
              <a:cs typeface="Museo 500 Regular"/>
            </a:endParaRPr>
          </a:p>
        </p:txBody>
      </p:sp>
      <p:sp>
        <p:nvSpPr>
          <p:cNvPr id="15" name="Inhaltsplatzhalter 7"/>
          <p:cNvSpPr txBox="1">
            <a:spLocks/>
          </p:cNvSpPr>
          <p:nvPr/>
        </p:nvSpPr>
        <p:spPr>
          <a:xfrm>
            <a:off x="-206374" y="953185"/>
            <a:ext cx="9556749" cy="5088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lvl="0" indent="-285750" algn="ctr" eaLnBrk="1" hangingPunct="1">
              <a:spcBef>
                <a:spcPct val="20000"/>
              </a:spcBef>
              <a:buClr>
                <a:srgbClr val="C80F0F"/>
              </a:buClr>
              <a:tabLst>
                <a:tab pos="2190750" algn="l"/>
              </a:tabLst>
              <a:defRPr/>
            </a:pPr>
            <a:r>
              <a:rPr lang="en-US" sz="3000" kern="0" dirty="0">
                <a:solidFill>
                  <a:srgbClr val="A7A793"/>
                </a:solidFill>
                <a:latin typeface="Arial Black"/>
                <a:cs typeface="Arial Black"/>
              </a:rPr>
              <a:t>Certification </a:t>
            </a:r>
            <a:r>
              <a:rPr lang="en-US" sz="3000" kern="0" dirty="0" smtClean="0">
                <a:solidFill>
                  <a:srgbClr val="A7A793"/>
                </a:solidFill>
                <a:latin typeface="Arial Black"/>
                <a:cs typeface="Arial Black"/>
              </a:rPr>
              <a:t>– </a:t>
            </a:r>
          </a:p>
          <a:p>
            <a:pPr marL="285750" lvl="0" indent="-285750" algn="ctr" eaLnBrk="1" hangingPunct="1">
              <a:spcBef>
                <a:spcPct val="20000"/>
              </a:spcBef>
              <a:buClr>
                <a:srgbClr val="C80F0F"/>
              </a:buClr>
              <a:tabLst>
                <a:tab pos="2190750" algn="l"/>
              </a:tabLst>
              <a:defRPr/>
            </a:pPr>
            <a:r>
              <a:rPr lang="en-US" sz="3000" kern="0" dirty="0" smtClean="0">
                <a:solidFill>
                  <a:srgbClr val="A7A793"/>
                </a:solidFill>
                <a:latin typeface="Arial Black"/>
                <a:cs typeface="Arial Black"/>
              </a:rPr>
              <a:t>The </a:t>
            </a:r>
            <a:r>
              <a:rPr lang="en-US" sz="3000" kern="0" dirty="0">
                <a:solidFill>
                  <a:srgbClr val="A7A793"/>
                </a:solidFill>
                <a:latin typeface="Arial Black"/>
                <a:cs typeface="Arial Black"/>
              </a:rPr>
              <a:t>Door to </a:t>
            </a:r>
            <a:r>
              <a:rPr lang="en-US" sz="3000" kern="0" dirty="0" smtClean="0">
                <a:solidFill>
                  <a:srgbClr val="A7A793"/>
                </a:solidFill>
                <a:latin typeface="Arial Black"/>
                <a:cs typeface="Arial Black"/>
              </a:rPr>
              <a:t>the European </a:t>
            </a:r>
            <a:r>
              <a:rPr lang="en-US" sz="3000" kern="0" dirty="0">
                <a:solidFill>
                  <a:srgbClr val="A7A793"/>
                </a:solidFill>
                <a:latin typeface="Arial Black"/>
                <a:cs typeface="Arial Black"/>
              </a:rPr>
              <a:t>Market</a:t>
            </a:r>
            <a:endParaRPr kumimoji="0" lang="en-US" sz="3000" i="0" u="none" strike="noStrike" kern="0" cap="none" spc="0" normalizeH="0" baseline="0" noProof="0" dirty="0">
              <a:ln>
                <a:noFill/>
              </a:ln>
              <a:solidFill>
                <a:srgbClr val="A7A793"/>
              </a:solidFill>
              <a:effectLst/>
              <a:uLnTx/>
              <a:uFillTx/>
              <a:latin typeface="Arial Black"/>
              <a:cs typeface="Arial Black"/>
            </a:endParaRPr>
          </a:p>
        </p:txBody>
      </p:sp>
      <p:pic>
        <p:nvPicPr>
          <p:cNvPr id="17" name="Picture 16" descr="Social Compliance-illustration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7754" y="98970"/>
            <a:ext cx="1144686" cy="59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2617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973385" y="1270000"/>
            <a:ext cx="7170615" cy="5332413"/>
          </a:xfrm>
          <a:prstGeom prst="rect">
            <a:avLst/>
          </a:prstGeom>
          <a:solidFill>
            <a:srgbClr val="F2E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28221" y="753305"/>
            <a:ext cx="7915779" cy="1873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kern="0" dirty="0" smtClean="0">
                <a:solidFill>
                  <a:sysClr val="windowText" lastClr="000000"/>
                </a:solidFill>
              </a:rPr>
              <a:t>                  </a:t>
            </a:r>
            <a:endParaRPr lang="en-US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308371" y="1186094"/>
            <a:ext cx="7835629" cy="60612"/>
          </a:xfrm>
          <a:prstGeom prst="rect">
            <a:avLst/>
          </a:prstGeom>
          <a:solidFill>
            <a:srgbClr val="2D8039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>
              <a:solidFill>
                <a:srgbClr val="24AB59"/>
              </a:solidFill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2197498" y="378372"/>
            <a:ext cx="6741550" cy="4419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Activity cluster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Consumption reduction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3385" y="1519946"/>
            <a:ext cx="7040546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ambria" pitchFamily="18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•"/>
              <a:defRPr/>
            </a:pPr>
            <a:r>
              <a:rPr lang="de-DE" sz="2800" b="0" dirty="0" err="1">
                <a:solidFill>
                  <a:schemeClr val="tx1"/>
                </a:solidFill>
                <a:latin typeface="Cambria" pitchFamily="18" charset="0"/>
              </a:rPr>
              <a:t>Reduction</a:t>
            </a:r>
            <a:r>
              <a:rPr lang="de-DE" sz="2800" b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sz="2800" b="0" dirty="0" err="1">
                <a:solidFill>
                  <a:schemeClr val="tx1"/>
                </a:solidFill>
                <a:latin typeface="Cambria" pitchFamily="18" charset="0"/>
              </a:rPr>
              <a:t>of</a:t>
            </a:r>
            <a:r>
              <a:rPr lang="de-DE" sz="2800" b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sz="2800" b="0" dirty="0" err="1">
                <a:solidFill>
                  <a:schemeClr val="tx1"/>
                </a:solidFill>
                <a:latin typeface="Cambria" pitchFamily="18" charset="0"/>
              </a:rPr>
              <a:t>lights</a:t>
            </a:r>
            <a:r>
              <a:rPr lang="de-DE" sz="2800" b="0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de-DE" sz="2800" b="0" dirty="0" smtClean="0">
                <a:solidFill>
                  <a:schemeClr val="tx1"/>
                </a:solidFill>
                <a:latin typeface="Cambria" pitchFamily="18" charset="0"/>
              </a:rPr>
              <a:t>individual </a:t>
            </a:r>
            <a:r>
              <a:rPr lang="de-DE" sz="2800" b="0" dirty="0" err="1">
                <a:solidFill>
                  <a:schemeClr val="tx1"/>
                </a:solidFill>
                <a:latin typeface="Cambria" pitchFamily="18" charset="0"/>
              </a:rPr>
              <a:t>switches</a:t>
            </a:r>
            <a:r>
              <a:rPr lang="de-DE" sz="2800" b="0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de-DE" sz="2800" b="0" dirty="0" err="1">
                <a:solidFill>
                  <a:schemeClr val="tx1"/>
                </a:solidFill>
                <a:latin typeface="Cambria" pitchFamily="18" charset="0"/>
              </a:rPr>
              <a:t>training</a:t>
            </a:r>
            <a:r>
              <a:rPr lang="de-DE" sz="2800" b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sz="2800" b="0" dirty="0" err="1">
                <a:solidFill>
                  <a:schemeClr val="tx1"/>
                </a:solidFill>
                <a:latin typeface="Cambria" pitchFamily="18" charset="0"/>
              </a:rPr>
              <a:t>of</a:t>
            </a:r>
            <a:r>
              <a:rPr lang="de-DE" sz="2800" b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sz="2800" b="0" dirty="0" err="1">
                <a:solidFill>
                  <a:schemeClr val="tx1"/>
                </a:solidFill>
                <a:latin typeface="Cambria" pitchFamily="18" charset="0"/>
              </a:rPr>
              <a:t>workers</a:t>
            </a:r>
            <a:endParaRPr lang="de-DE" sz="2800" b="0" dirty="0">
              <a:solidFill>
                <a:schemeClr val="tx1"/>
              </a:solidFill>
              <a:latin typeface="Cambria" pitchFamily="18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0" dirty="0">
              <a:solidFill>
                <a:schemeClr val="tx1"/>
              </a:solidFill>
              <a:latin typeface="Cambria" pitchFamily="18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0" dirty="0">
                <a:solidFill>
                  <a:schemeClr val="tx1"/>
                </a:solidFill>
                <a:latin typeface="Cambria" pitchFamily="18" charset="0"/>
              </a:rPr>
              <a:t>200 transportation boxes purchased and used to move goods </a:t>
            </a:r>
            <a:r>
              <a:rPr lang="en-US" sz="2800" b="0" dirty="0" smtClean="0">
                <a:solidFill>
                  <a:schemeClr val="tx1"/>
                </a:solidFill>
                <a:latin typeface="Cambria" pitchFamily="18" charset="0"/>
              </a:rPr>
              <a:t>around, 7 </a:t>
            </a:r>
            <a:r>
              <a:rPr lang="en-US" sz="2800" b="0" dirty="0">
                <a:solidFill>
                  <a:schemeClr val="tx1"/>
                </a:solidFill>
                <a:latin typeface="Cambria" pitchFamily="18" charset="0"/>
              </a:rPr>
              <a:t>middle tables placed between sewing lines </a:t>
            </a:r>
            <a:endParaRPr lang="en-US" sz="2800" b="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0" dirty="0">
              <a:solidFill>
                <a:schemeClr val="tx1"/>
              </a:solidFill>
              <a:latin typeface="Cambria" pitchFamily="18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0" dirty="0">
                <a:solidFill>
                  <a:schemeClr val="tx1"/>
                </a:solidFill>
                <a:latin typeface="Cambria" pitchFamily="18" charset="0"/>
              </a:rPr>
              <a:t>Create optimum usage of fabric to achieve minimum wastage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0" dirty="0">
              <a:solidFill>
                <a:schemeClr val="accent2"/>
              </a:solidFill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800" b="0" dirty="0">
              <a:solidFill>
                <a:schemeClr val="accent2"/>
              </a:solidFill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0" dirty="0">
              <a:solidFill>
                <a:schemeClr val="accent2"/>
              </a:solidFill>
              <a:latin typeface="Cambria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4" name="Picture 6" descr="water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9417" l="0" r="974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305" y="2945823"/>
            <a:ext cx="991378" cy="1428750"/>
          </a:xfrm>
          <a:prstGeom prst="rect">
            <a:avLst/>
          </a:prstGeom>
        </p:spPr>
      </p:pic>
      <p:pic>
        <p:nvPicPr>
          <p:cNvPr id="15" name="Picture 1" descr="electricity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551" b="96970" l="0" r="98319">
                        <a14:backgroundMark x1="32773" y1="31956" x2="25210" y2="2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618" y="1250200"/>
            <a:ext cx="999206" cy="1524000"/>
          </a:xfrm>
          <a:prstGeom prst="rect">
            <a:avLst/>
          </a:prstGeom>
        </p:spPr>
      </p:pic>
      <p:pic>
        <p:nvPicPr>
          <p:cNvPr id="16" name="Picture 1" descr="Material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407" b="98374" l="993" r="977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506" y="4599088"/>
            <a:ext cx="1767992" cy="107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7410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674812"/>
            <a:ext cx="9144000" cy="4983689"/>
            <a:chOff x="0" y="1674812"/>
            <a:chExt cx="9144000" cy="4983689"/>
          </a:xfrm>
        </p:grpSpPr>
        <p:sp>
          <p:nvSpPr>
            <p:cNvPr id="10" name="Rectangle 1"/>
            <p:cNvSpPr/>
            <p:nvPr/>
          </p:nvSpPr>
          <p:spPr bwMode="auto">
            <a:xfrm>
              <a:off x="0" y="1674812"/>
              <a:ext cx="4591050" cy="49836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1"/>
            <p:cNvSpPr/>
            <p:nvPr/>
          </p:nvSpPr>
          <p:spPr bwMode="auto">
            <a:xfrm>
              <a:off x="4591050" y="1674812"/>
              <a:ext cx="4552950" cy="4983689"/>
            </a:xfrm>
            <a:prstGeom prst="rect">
              <a:avLst/>
            </a:prstGeom>
            <a:solidFill>
              <a:srgbClr val="F2EDD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212355" y="1720978"/>
            <a:ext cx="1322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6FA53A"/>
                </a:solidFill>
              </a:rPr>
              <a:t>Before 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441137" y="1001595"/>
            <a:ext cx="6794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800" dirty="0"/>
          </a:p>
        </p:txBody>
      </p:sp>
      <p:sp>
        <p:nvSpPr>
          <p:cNvPr id="28" name="Textfeld 27"/>
          <p:cNvSpPr txBox="1"/>
          <p:nvPr/>
        </p:nvSpPr>
        <p:spPr>
          <a:xfrm>
            <a:off x="4583395" y="2464492"/>
            <a:ext cx="4449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charset="2"/>
              <a:buChar char=""/>
            </a:pPr>
            <a:endParaRPr lang="en-US" dirty="0">
              <a:solidFill>
                <a:srgbClr val="C80F0E"/>
              </a:solidFill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4578" y="2496242"/>
            <a:ext cx="42421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b="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1698625"/>
            <a:ext cx="9144000" cy="619125"/>
          </a:xfrm>
          <a:prstGeom prst="rect">
            <a:avLst/>
          </a:prstGeom>
          <a:noFill/>
          <a:ln w="9525" cap="flat" cmpd="sng" algn="ctr">
            <a:solidFill>
              <a:srgbClr val="0E69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72792" y="1739475"/>
            <a:ext cx="1022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6FA53A"/>
                </a:solidFill>
              </a:rPr>
              <a:t>After</a:t>
            </a:r>
            <a:endParaRPr lang="en-US" sz="28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222375" y="183258"/>
            <a:ext cx="6889749" cy="59806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600" b="0" dirty="0">
                <a:latin typeface="Museo 500 Regular"/>
                <a:cs typeface="Museo 500 Regular"/>
              </a:rPr>
              <a:t>Consumption </a:t>
            </a:r>
            <a:r>
              <a:rPr lang="en-US" sz="2600" b="0" dirty="0" smtClean="0">
                <a:latin typeface="Museo 500 Regular"/>
                <a:cs typeface="Museo 500 Regular"/>
              </a:rPr>
              <a:t>Reduction</a:t>
            </a:r>
          </a:p>
          <a:p>
            <a:pPr algn="r"/>
            <a:endParaRPr lang="de-DE" sz="2600" b="0" dirty="0">
              <a:latin typeface="Museo 500 Regular"/>
              <a:cs typeface="Museo 500 Regular"/>
            </a:endParaRPr>
          </a:p>
          <a:p>
            <a:pPr algn="r"/>
            <a:r>
              <a:rPr lang="de-DE" sz="2600" b="0" dirty="0" err="1" smtClean="0">
                <a:solidFill>
                  <a:schemeClr val="accent2"/>
                </a:solidFill>
                <a:latin typeface="Museo 500 Regular"/>
                <a:cs typeface="Museo 500 Regular"/>
              </a:rPr>
              <a:t>Achievements</a:t>
            </a:r>
            <a:endParaRPr lang="en-US" sz="2600" b="0" dirty="0" smtClean="0">
              <a:solidFill>
                <a:schemeClr val="accent2"/>
              </a:solidFill>
              <a:latin typeface="Museo 500 Regular"/>
              <a:cs typeface="Museo 500 Regular"/>
            </a:endParaRPr>
          </a:p>
          <a:p>
            <a:pPr algn="r"/>
            <a:endParaRPr lang="de-DE" sz="2600" b="0" dirty="0">
              <a:latin typeface="Museo 500 Regular"/>
              <a:cs typeface="Museo 500 Regular"/>
            </a:endParaRPr>
          </a:p>
          <a:p>
            <a:pPr algn="r"/>
            <a:endParaRPr lang="en-US" sz="2600" b="0" dirty="0">
              <a:latin typeface="Museo 500 Regular"/>
              <a:cs typeface="Museo 500 Regular"/>
            </a:endParaRPr>
          </a:p>
          <a:p>
            <a:pPr algn="r"/>
            <a:endParaRPr lang="en-US" sz="2600" b="0" dirty="0">
              <a:latin typeface="Museo 500 Regular"/>
              <a:cs typeface="Museo 500 Regular"/>
            </a:endParaRPr>
          </a:p>
        </p:txBody>
      </p:sp>
      <p:pic>
        <p:nvPicPr>
          <p:cNvPr id="19" name="Picture 18" descr="resource consumpti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7115" y="0"/>
            <a:ext cx="746125" cy="746125"/>
          </a:xfrm>
          <a:prstGeom prst="rect">
            <a:avLst/>
          </a:prstGeom>
        </p:spPr>
      </p:pic>
      <p:pic>
        <p:nvPicPr>
          <p:cNvPr id="20" name="Picture 21" descr="IMG_3479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rcRect b="22847"/>
          <a:stretch>
            <a:fillRect/>
          </a:stretch>
        </p:blipFill>
        <p:spPr>
          <a:xfrm>
            <a:off x="129807" y="3242374"/>
            <a:ext cx="4347312" cy="2515553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lum bright="30000" contrast="20000"/>
          </a:blip>
          <a:srcRect t="3404" r="18251"/>
          <a:stretch>
            <a:fillRect/>
          </a:stretch>
        </p:blipFill>
        <p:spPr bwMode="auto">
          <a:xfrm>
            <a:off x="4667249" y="2820137"/>
            <a:ext cx="4417282" cy="336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2D803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289F30"/>
              </a:solidFill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7893050" y="6602399"/>
            <a:ext cx="927100" cy="2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200" b="0" dirty="0" smtClean="0">
                <a:solidFill>
                  <a:schemeClr val="bg1"/>
                </a:solidFill>
              </a:rPr>
              <a:t>Slide </a:t>
            </a:r>
            <a:fld id="{327115CA-E6A4-425F-BB4F-A64D48743A27}" type="slidenum">
              <a:rPr lang="de-DE" sz="1200" b="0">
                <a:solidFill>
                  <a:schemeClr val="bg1"/>
                </a:solidFill>
              </a:rPr>
              <a:pPr/>
              <a:t>24</a:t>
            </a:fld>
            <a:endParaRPr lang="de-DE" sz="1200" b="0" dirty="0">
              <a:solidFill>
                <a:schemeClr val="bg1"/>
              </a:solidFill>
            </a:endParaRPr>
          </a:p>
        </p:txBody>
      </p:sp>
      <p:pic>
        <p:nvPicPr>
          <p:cNvPr id="30" name="Picture 29" descr="Smart Myanmar5.t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88" y="81400"/>
            <a:ext cx="1994868" cy="814007"/>
          </a:xfrm>
          <a:prstGeom prst="rect">
            <a:avLst/>
          </a:prstGeom>
        </p:spPr>
      </p:pic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3841750" y="762000"/>
            <a:ext cx="5302250" cy="68286"/>
          </a:xfrm>
          <a:prstGeom prst="rect">
            <a:avLst/>
          </a:prstGeom>
          <a:solidFill>
            <a:srgbClr val="2D8039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>
              <a:solidFill>
                <a:srgbClr val="24AB59"/>
              </a:solidFill>
            </a:endParaRPr>
          </a:p>
        </p:txBody>
      </p:sp>
      <p:pic>
        <p:nvPicPr>
          <p:cNvPr id="2" name="Picture 1" descr="electricity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51" b="96970" l="0" r="98319">
                        <a14:backgroundMark x1="32773" y1="31956" x2="25210" y2="2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1094" y="0"/>
            <a:ext cx="999206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7080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050" y="1377225"/>
            <a:ext cx="9144000" cy="4983689"/>
            <a:chOff x="0" y="1674812"/>
            <a:chExt cx="9144000" cy="4983689"/>
          </a:xfrm>
        </p:grpSpPr>
        <p:sp>
          <p:nvSpPr>
            <p:cNvPr id="10" name="Rectangle 1"/>
            <p:cNvSpPr/>
            <p:nvPr/>
          </p:nvSpPr>
          <p:spPr bwMode="auto">
            <a:xfrm>
              <a:off x="0" y="1674812"/>
              <a:ext cx="4591050" cy="49836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1"/>
            <p:cNvSpPr/>
            <p:nvPr/>
          </p:nvSpPr>
          <p:spPr bwMode="auto">
            <a:xfrm>
              <a:off x="4591050" y="1674812"/>
              <a:ext cx="4552950" cy="4983689"/>
            </a:xfrm>
            <a:prstGeom prst="rect">
              <a:avLst/>
            </a:prstGeom>
            <a:solidFill>
              <a:srgbClr val="F2EDD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212355" y="1720978"/>
            <a:ext cx="1322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6FA53A"/>
                </a:solidFill>
              </a:rPr>
              <a:t>Before 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1698625"/>
            <a:ext cx="9144000" cy="619125"/>
          </a:xfrm>
          <a:prstGeom prst="rect">
            <a:avLst/>
          </a:prstGeom>
          <a:noFill/>
          <a:ln w="9525" cap="flat" cmpd="sng" algn="ctr">
            <a:solidFill>
              <a:srgbClr val="0E69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72792" y="1739475"/>
            <a:ext cx="1022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6FA53A"/>
                </a:solidFill>
              </a:rPr>
              <a:t>After</a:t>
            </a:r>
            <a:endParaRPr lang="en-US" sz="28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222375" y="183258"/>
            <a:ext cx="6889749" cy="59806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600" b="0" dirty="0">
                <a:latin typeface="Museo 500 Regular"/>
                <a:cs typeface="Museo 500 Regular"/>
              </a:rPr>
              <a:t>Consumption </a:t>
            </a:r>
            <a:r>
              <a:rPr lang="en-US" sz="2600" b="0" dirty="0" smtClean="0">
                <a:latin typeface="Museo 500 Regular"/>
                <a:cs typeface="Museo 500 Regular"/>
              </a:rPr>
              <a:t>Reduction</a:t>
            </a:r>
          </a:p>
          <a:p>
            <a:pPr algn="r"/>
            <a:endParaRPr lang="de-DE" sz="2600" b="0" dirty="0">
              <a:latin typeface="Museo 500 Regular"/>
              <a:cs typeface="Museo 500 Regular"/>
            </a:endParaRPr>
          </a:p>
          <a:p>
            <a:pPr algn="r"/>
            <a:r>
              <a:rPr lang="de-DE" sz="2600" b="0" dirty="0" err="1" smtClean="0">
                <a:solidFill>
                  <a:schemeClr val="accent2"/>
                </a:solidFill>
                <a:latin typeface="Museo 500 Regular"/>
                <a:cs typeface="Museo 500 Regular"/>
              </a:rPr>
              <a:t>Achievements</a:t>
            </a:r>
            <a:endParaRPr lang="en-US" sz="2600" b="0" dirty="0">
              <a:solidFill>
                <a:schemeClr val="accent2"/>
              </a:solidFill>
              <a:latin typeface="Museo 500 Regular"/>
              <a:cs typeface="Museo 500 Regular"/>
            </a:endParaRPr>
          </a:p>
          <a:p>
            <a:pPr algn="r"/>
            <a:endParaRPr lang="en-US" sz="2600" b="0" dirty="0">
              <a:latin typeface="Museo 500 Regular"/>
              <a:cs typeface="Museo 500 Regular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2D803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289F30"/>
              </a:solidFill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7893050" y="6602399"/>
            <a:ext cx="927100" cy="2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200" b="0" dirty="0" smtClean="0">
                <a:solidFill>
                  <a:schemeClr val="bg1"/>
                </a:solidFill>
              </a:rPr>
              <a:t>Slide </a:t>
            </a:r>
            <a:fld id="{327115CA-E6A4-425F-BB4F-A64D48743A27}" type="slidenum">
              <a:rPr lang="de-DE" sz="1200" b="0">
                <a:solidFill>
                  <a:schemeClr val="bg1"/>
                </a:solidFill>
              </a:rPr>
              <a:pPr/>
              <a:t>25</a:t>
            </a:fld>
            <a:endParaRPr lang="de-DE" sz="1200" b="0" dirty="0">
              <a:solidFill>
                <a:schemeClr val="bg1"/>
              </a:solidFill>
            </a:endParaRPr>
          </a:p>
        </p:txBody>
      </p:sp>
      <p:pic>
        <p:nvPicPr>
          <p:cNvPr id="26" name="Picture 25" descr="Smart Myanmar5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88" y="81400"/>
            <a:ext cx="1994868" cy="814007"/>
          </a:xfrm>
          <a:prstGeom prst="rect">
            <a:avLst/>
          </a:prstGeom>
        </p:spPr>
      </p:pic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841750" y="762000"/>
            <a:ext cx="5302250" cy="68286"/>
          </a:xfrm>
          <a:prstGeom prst="rect">
            <a:avLst/>
          </a:prstGeom>
          <a:solidFill>
            <a:srgbClr val="2D8039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>
              <a:solidFill>
                <a:srgbClr val="24AB59"/>
              </a:solidFill>
            </a:endParaRPr>
          </a:p>
        </p:txBody>
      </p:sp>
      <p:pic>
        <p:nvPicPr>
          <p:cNvPr id="2" name="Picture 1" descr="Material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07" b="98374" l="993" r="977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0259" y="298004"/>
            <a:ext cx="1767992" cy="1079221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0" y="2380416"/>
            <a:ext cx="5105096" cy="3295631"/>
            <a:chOff x="0" y="4666484"/>
            <a:chExt cx="4540518" cy="1884802"/>
          </a:xfrm>
        </p:grpSpPr>
        <p:sp>
          <p:nvSpPr>
            <p:cNvPr id="25" name="Rechteck 42"/>
            <p:cNvSpPr/>
            <p:nvPr/>
          </p:nvSpPr>
          <p:spPr bwMode="auto">
            <a:xfrm>
              <a:off x="2947164" y="4918741"/>
              <a:ext cx="504496" cy="42566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feld 43"/>
            <p:cNvSpPr txBox="1"/>
            <p:nvPr/>
          </p:nvSpPr>
          <p:spPr>
            <a:xfrm>
              <a:off x="3498953" y="4887206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ambria" pitchFamily="18" charset="0"/>
                </a:rPr>
                <a:t>Fabric</a:t>
              </a:r>
              <a:endParaRPr lang="en-US" sz="1800" b="0" dirty="0">
                <a:solidFill>
                  <a:schemeClr val="tx1"/>
                </a:solidFill>
                <a:latin typeface="Cambria" pitchFamily="18" charset="0"/>
              </a:endParaRPr>
            </a:p>
          </p:txBody>
        </p:sp>
        <p:sp>
          <p:nvSpPr>
            <p:cNvPr id="32" name="Rechteck 44"/>
            <p:cNvSpPr/>
            <p:nvPr/>
          </p:nvSpPr>
          <p:spPr bwMode="auto">
            <a:xfrm>
              <a:off x="2941907" y="5749051"/>
              <a:ext cx="504496" cy="425669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feld 45"/>
            <p:cNvSpPr txBox="1"/>
            <p:nvPr/>
          </p:nvSpPr>
          <p:spPr>
            <a:xfrm>
              <a:off x="3509467" y="5733286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ambria" pitchFamily="18" charset="0"/>
                </a:rPr>
                <a:t>Wastage</a:t>
              </a:r>
              <a:endParaRPr lang="en-US" sz="1800" b="0" dirty="0">
                <a:solidFill>
                  <a:schemeClr val="tx1"/>
                </a:solidFill>
                <a:latin typeface="Cambria" pitchFamily="18" charset="0"/>
              </a:endParaRPr>
            </a:p>
          </p:txBody>
        </p:sp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4666484"/>
              <a:ext cx="2823647" cy="1884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67249" y="2591924"/>
            <a:ext cx="4295840" cy="16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22915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/>
        </p:nvSpPr>
        <p:spPr bwMode="auto">
          <a:xfrm>
            <a:off x="3405352" y="859692"/>
            <a:ext cx="5738648" cy="5742721"/>
          </a:xfrm>
          <a:prstGeom prst="rect">
            <a:avLst/>
          </a:prstGeom>
          <a:solidFill>
            <a:srgbClr val="F2E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0" name="Inhaltsplatzhalter 7"/>
          <p:cNvSpPr txBox="1">
            <a:spLocks/>
          </p:cNvSpPr>
          <p:nvPr/>
        </p:nvSpPr>
        <p:spPr>
          <a:xfrm>
            <a:off x="-63500" y="4699685"/>
            <a:ext cx="3468852" cy="5088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marR="0" lvl="0" indent="-15875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SzTx/>
              <a:buFont typeface="Wingdings" pitchFamily="2" charset="2"/>
              <a:buNone/>
              <a:tabLst>
                <a:tab pos="2190750" algn="l"/>
              </a:tabLst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C80F0E"/>
                </a:solidFill>
                <a:effectLst/>
                <a:uLnTx/>
                <a:uFillTx/>
                <a:latin typeface="Cambria"/>
                <a:cs typeface="Cambria"/>
              </a:rPr>
              <a:t>Total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rgbClr val="C80F0E"/>
                </a:solidFill>
                <a:effectLst/>
                <a:uLnTx/>
                <a:uFillTx/>
                <a:latin typeface="Cambria"/>
                <a:cs typeface="Cambria"/>
              </a:rPr>
              <a:t> monthly savings which increase </a:t>
            </a:r>
            <a:r>
              <a:rPr kumimoji="0" lang="en-US" sz="2800" i="0" u="none" strike="noStrike" kern="0" cap="none" spc="0" normalizeH="0" noProof="0" dirty="0" err="1" smtClean="0">
                <a:ln>
                  <a:noFill/>
                </a:ln>
                <a:solidFill>
                  <a:srgbClr val="C80F0E"/>
                </a:solidFill>
                <a:effectLst/>
                <a:uLnTx/>
                <a:uFillTx/>
                <a:latin typeface="Cambria"/>
                <a:cs typeface="Cambria"/>
              </a:rPr>
              <a:t>competetiveness</a:t>
            </a:r>
            <a:r>
              <a:rPr lang="en-US" sz="2800" kern="0" dirty="0" smtClean="0">
                <a:solidFill>
                  <a:srgbClr val="C80F0E"/>
                </a:solidFill>
                <a:latin typeface="Cambria"/>
                <a:cs typeface="Cambria"/>
              </a:rPr>
              <a:t> 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C80F0E"/>
              </a:solidFill>
              <a:effectLst/>
              <a:uLnTx/>
              <a:uFillTx/>
              <a:latin typeface="Cambria"/>
              <a:cs typeface="Cambria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22375" y="183258"/>
            <a:ext cx="6889749" cy="59806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600" b="0" dirty="0">
                <a:latin typeface="Museo 500 Regular"/>
                <a:cs typeface="Museo 500 Regular"/>
              </a:rPr>
              <a:t>Consumption Reduction of </a:t>
            </a:r>
            <a:r>
              <a:rPr lang="en-US" sz="2600" b="0" dirty="0" smtClean="0">
                <a:latin typeface="Museo 500 Regular"/>
                <a:cs typeface="Museo 500 Regular"/>
              </a:rPr>
              <a:t>Resources</a:t>
            </a:r>
          </a:p>
          <a:p>
            <a:pPr algn="r"/>
            <a:endParaRPr lang="de-DE" sz="2600" b="0" dirty="0">
              <a:latin typeface="Museo 500 Regular"/>
              <a:cs typeface="Museo 500 Regular"/>
            </a:endParaRPr>
          </a:p>
          <a:p>
            <a:pPr algn="r"/>
            <a:r>
              <a:rPr lang="de-DE" sz="3000" kern="0" dirty="0" err="1">
                <a:solidFill>
                  <a:srgbClr val="C80F0E"/>
                </a:solidFill>
                <a:latin typeface="Cambria"/>
                <a:ea typeface="+mn-ea"/>
                <a:cs typeface="Cambria"/>
              </a:rPr>
              <a:t>Achievements</a:t>
            </a:r>
            <a:endParaRPr lang="en-US" sz="3000" kern="0" dirty="0">
              <a:solidFill>
                <a:srgbClr val="C80F0E"/>
              </a:solidFill>
              <a:latin typeface="Cambria"/>
              <a:ea typeface="+mn-ea"/>
              <a:cs typeface="Cambria"/>
            </a:endParaRPr>
          </a:p>
          <a:p>
            <a:pPr algn="r"/>
            <a:endParaRPr lang="en-US" sz="3000" kern="0" dirty="0">
              <a:solidFill>
                <a:srgbClr val="C80F0E"/>
              </a:solidFill>
              <a:latin typeface="Cambria"/>
              <a:ea typeface="+mn-ea"/>
              <a:cs typeface="Cambria"/>
            </a:endParaRPr>
          </a:p>
        </p:txBody>
      </p:sp>
      <p:pic>
        <p:nvPicPr>
          <p:cNvPr id="14" name="Picture 13" descr="resource consumpti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7115" y="0"/>
            <a:ext cx="746125" cy="746125"/>
          </a:xfrm>
          <a:prstGeom prst="rect">
            <a:avLst/>
          </a:prstGeom>
        </p:spPr>
      </p:pic>
      <p:graphicFrame>
        <p:nvGraphicFramePr>
          <p:cNvPr id="8" name="Diagramm 6"/>
          <p:cNvGraphicFramePr/>
          <p:nvPr>
            <p:extLst>
              <p:ext uri="{D42A27DB-BD31-4B8C-83A1-F6EECF244321}">
                <p14:modId xmlns:p14="http://schemas.microsoft.com/office/powerpoint/2010/main" xmlns="" val="2482791931"/>
              </p:ext>
            </p:extLst>
          </p:nvPr>
        </p:nvGraphicFramePr>
        <p:xfrm>
          <a:off x="3409034" y="1671145"/>
          <a:ext cx="4703090" cy="4461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20184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973385" y="1270000"/>
            <a:ext cx="7170615" cy="5332413"/>
          </a:xfrm>
          <a:prstGeom prst="rect">
            <a:avLst/>
          </a:prstGeom>
          <a:solidFill>
            <a:srgbClr val="F2E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28221" y="753305"/>
            <a:ext cx="7915779" cy="1873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kern="0" dirty="0" smtClean="0">
                <a:solidFill>
                  <a:sysClr val="windowText" lastClr="000000"/>
                </a:solidFill>
              </a:rPr>
              <a:t>                  </a:t>
            </a:r>
            <a:endParaRPr lang="en-US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308371" y="1186094"/>
            <a:ext cx="7835629" cy="60612"/>
          </a:xfrm>
          <a:prstGeom prst="rect">
            <a:avLst/>
          </a:prstGeom>
          <a:solidFill>
            <a:srgbClr val="2D8039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>
              <a:solidFill>
                <a:srgbClr val="24AB59"/>
              </a:solidFill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2197498" y="378372"/>
            <a:ext cx="6741550" cy="4419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buClr>
                <a:srgbClr val="00B050"/>
              </a:buClr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Activity cluster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factory </a:t>
            </a:r>
            <a:r>
              <a:rPr lang="en-US" sz="2800" b="0" dirty="0" smtClean="0">
                <a:latin typeface="Museo 500 Regular"/>
                <a:cs typeface="Museo 500 Regular"/>
              </a:rPr>
              <a:t>productivity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7786" y="1323753"/>
            <a:ext cx="704054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b="0" dirty="0" smtClean="0">
                <a:solidFill>
                  <a:schemeClr val="accent2"/>
                </a:solidFill>
                <a:latin typeface="Cambria" pitchFamily="18" charset="0"/>
              </a:rPr>
              <a:t>Standard </a:t>
            </a:r>
            <a:r>
              <a:rPr lang="en-US" sz="2800" b="0" dirty="0">
                <a:solidFill>
                  <a:schemeClr val="accent2"/>
                </a:solidFill>
                <a:latin typeface="Cambria" pitchFamily="18" charset="0"/>
              </a:rPr>
              <a:t>Allowance </a:t>
            </a:r>
            <a:r>
              <a:rPr lang="en-US" sz="2800" b="0" dirty="0" smtClean="0">
                <a:solidFill>
                  <a:schemeClr val="accent2"/>
                </a:solidFill>
                <a:latin typeface="Cambria" pitchFamily="18" charset="0"/>
              </a:rPr>
              <a:t>Minutes (SAM) </a:t>
            </a:r>
            <a:r>
              <a:rPr lang="en-US" sz="2800" b="0" dirty="0" smtClean="0">
                <a:solidFill>
                  <a:schemeClr val="tx1"/>
                </a:solidFill>
                <a:latin typeface="Cambria" pitchFamily="18" charset="0"/>
              </a:rPr>
              <a:t>calculated</a:t>
            </a:r>
            <a:endParaRPr lang="en-US" sz="2800" b="0" dirty="0">
              <a:solidFill>
                <a:schemeClr val="tx1"/>
              </a:solidFill>
              <a:latin typeface="Cambria" pitchFamily="18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b="0" dirty="0">
                <a:solidFill>
                  <a:schemeClr val="accent2"/>
                </a:solidFill>
                <a:latin typeface="Cambria" pitchFamily="18" charset="0"/>
              </a:rPr>
              <a:t>Pre-Production </a:t>
            </a:r>
            <a:r>
              <a:rPr lang="en-US" sz="2800" b="0" dirty="0">
                <a:solidFill>
                  <a:schemeClr val="tx1"/>
                </a:solidFill>
                <a:latin typeface="Cambria" pitchFamily="18" charset="0"/>
              </a:rPr>
              <a:t>meeting and time table implemented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b="0" dirty="0" smtClean="0">
                <a:solidFill>
                  <a:schemeClr val="accent2"/>
                </a:solidFill>
                <a:latin typeface="Cambria" pitchFamily="18" charset="0"/>
              </a:rPr>
              <a:t>Factory lay out </a:t>
            </a:r>
            <a:r>
              <a:rPr lang="en-US" sz="2800" b="0" dirty="0" smtClean="0">
                <a:solidFill>
                  <a:schemeClr val="tx1"/>
                </a:solidFill>
                <a:latin typeface="Cambria" pitchFamily="18" charset="0"/>
              </a:rPr>
              <a:t>recommendations</a:t>
            </a:r>
            <a:endParaRPr lang="en-US" sz="2800" b="0" dirty="0">
              <a:solidFill>
                <a:schemeClr val="tx1"/>
              </a:solidFill>
              <a:latin typeface="Cambria" pitchFamily="18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b="0" dirty="0">
                <a:solidFill>
                  <a:schemeClr val="tx1"/>
                </a:solidFill>
                <a:latin typeface="Cambria" pitchFamily="18" charset="0"/>
              </a:rPr>
              <a:t>Signs for </a:t>
            </a:r>
            <a:r>
              <a:rPr lang="en-US" sz="2800" b="0" dirty="0">
                <a:solidFill>
                  <a:schemeClr val="accent2"/>
                </a:solidFill>
                <a:latin typeface="Cambria" pitchFamily="18" charset="0"/>
              </a:rPr>
              <a:t>immediate </a:t>
            </a:r>
            <a:r>
              <a:rPr lang="en-US" sz="2800" b="0" dirty="0" smtClean="0">
                <a:solidFill>
                  <a:schemeClr val="accent2"/>
                </a:solidFill>
                <a:latin typeface="Cambria" pitchFamily="18" charset="0"/>
              </a:rPr>
              <a:t>communication</a:t>
            </a:r>
          </a:p>
          <a:p>
            <a:pPr marL="441325" indent="-441325">
              <a:spcAft>
                <a:spcPts val="600"/>
              </a:spcAft>
              <a:buFont typeface="Arial" pitchFamily="34" charset="0"/>
              <a:buChar char="•"/>
            </a:pPr>
            <a:r>
              <a:rPr lang="de-DE" sz="2800" b="0" dirty="0" err="1" smtClean="0">
                <a:solidFill>
                  <a:schemeClr val="accent2"/>
                </a:solidFill>
                <a:latin typeface="Cambria" pitchFamily="18" charset="0"/>
              </a:rPr>
              <a:t>Production</a:t>
            </a:r>
            <a:r>
              <a:rPr lang="de-DE" sz="2800" b="0" dirty="0" smtClean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de-DE" sz="2800" b="0" dirty="0" err="1" smtClean="0">
                <a:solidFill>
                  <a:schemeClr val="accent2"/>
                </a:solidFill>
                <a:latin typeface="Cambria" pitchFamily="18" charset="0"/>
              </a:rPr>
              <a:t>planning</a:t>
            </a:r>
            <a:r>
              <a:rPr lang="de-DE" sz="2800" b="0" dirty="0" smtClean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de-DE" sz="2800" b="0" dirty="0" err="1" smtClean="0">
                <a:solidFill>
                  <a:schemeClr val="accent2"/>
                </a:solidFill>
                <a:latin typeface="Cambria" pitchFamily="18" charset="0"/>
              </a:rPr>
              <a:t>software</a:t>
            </a:r>
            <a:r>
              <a:rPr lang="de-DE" sz="2800" b="0" dirty="0" smtClean="0">
                <a:solidFill>
                  <a:schemeClr val="accent2"/>
                </a:solidFill>
                <a:latin typeface="Cambria" pitchFamily="18" charset="0"/>
              </a:rPr>
              <a:t> </a:t>
            </a:r>
          </a:p>
          <a:p>
            <a:pPr marL="441325" indent="-441325">
              <a:spcAft>
                <a:spcPts val="600"/>
              </a:spcAft>
              <a:buFont typeface="Arial" pitchFamily="34" charset="0"/>
              <a:buChar char="•"/>
            </a:pPr>
            <a:r>
              <a:rPr lang="de-DE" sz="2800" b="0" dirty="0" smtClean="0">
                <a:solidFill>
                  <a:schemeClr val="accent2"/>
                </a:solidFill>
                <a:latin typeface="Cambria" pitchFamily="18" charset="0"/>
              </a:rPr>
              <a:t>Quality </a:t>
            </a:r>
            <a:r>
              <a:rPr lang="de-DE" sz="2800" b="0" dirty="0" err="1" smtClean="0">
                <a:solidFill>
                  <a:schemeClr val="accent2"/>
                </a:solidFill>
                <a:latin typeface="Cambria" pitchFamily="18" charset="0"/>
              </a:rPr>
              <a:t>management</a:t>
            </a:r>
            <a:endParaRPr lang="de-DE" sz="2800" b="0" dirty="0">
              <a:solidFill>
                <a:schemeClr val="accent2"/>
              </a:solidFill>
              <a:latin typeface="Cambria" pitchFamily="18" charset="0"/>
            </a:endParaRPr>
          </a:p>
          <a:p>
            <a:endParaRPr lang="de-DE" sz="2800" b="0" dirty="0" smtClean="0">
              <a:solidFill>
                <a:schemeClr val="accent2"/>
              </a:solidFill>
              <a:latin typeface="Cambria" pitchFamily="18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9247" r="13252" b="20513"/>
          <a:stretch>
            <a:fillRect/>
          </a:stretch>
        </p:blipFill>
        <p:spPr bwMode="auto">
          <a:xfrm>
            <a:off x="317125" y="4970966"/>
            <a:ext cx="1180599" cy="143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/>
          <a:srcRect l="7562" b="5239"/>
          <a:stretch>
            <a:fillRect/>
          </a:stretch>
        </p:blipFill>
        <p:spPr bwMode="auto">
          <a:xfrm>
            <a:off x="392062" y="3079377"/>
            <a:ext cx="1066393" cy="133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 cstate="print"/>
          <a:srcRect l="5514" b="12180"/>
          <a:stretch>
            <a:fillRect/>
          </a:stretch>
        </p:blipFill>
        <p:spPr bwMode="auto">
          <a:xfrm>
            <a:off x="437130" y="1323754"/>
            <a:ext cx="1032052" cy="130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9061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/>
        </p:nvSpPr>
        <p:spPr bwMode="auto">
          <a:xfrm>
            <a:off x="6111874" y="1698625"/>
            <a:ext cx="3032125" cy="49535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0" name="Rectangle 1"/>
          <p:cNvSpPr/>
          <p:nvPr/>
        </p:nvSpPr>
        <p:spPr bwMode="auto">
          <a:xfrm>
            <a:off x="146958" y="1720978"/>
            <a:ext cx="2476500" cy="48497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6" name="Rectangle 1"/>
          <p:cNvSpPr/>
          <p:nvPr/>
        </p:nvSpPr>
        <p:spPr bwMode="auto">
          <a:xfrm>
            <a:off x="2460625" y="1682750"/>
            <a:ext cx="3651250" cy="4975751"/>
          </a:xfrm>
          <a:prstGeom prst="rect">
            <a:avLst/>
          </a:prstGeom>
          <a:solidFill>
            <a:srgbClr val="F2E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46942" y="1772966"/>
            <a:ext cx="869705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charset="2"/>
              <a:buChar char=""/>
            </a:pPr>
            <a:r>
              <a:rPr lang="en-US" sz="2400" b="0" dirty="0" smtClean="0">
                <a:solidFill>
                  <a:schemeClr val="tx1"/>
                </a:solidFill>
                <a:latin typeface="Cambria" pitchFamily="18" charset="0"/>
              </a:rPr>
              <a:t>Daily </a:t>
            </a:r>
            <a:r>
              <a:rPr lang="en-US" sz="2800" b="0" dirty="0">
                <a:solidFill>
                  <a:schemeClr val="accent2"/>
                </a:solidFill>
                <a:latin typeface="Museo 500 Regular"/>
                <a:ea typeface="+mj-ea"/>
                <a:cs typeface="Museo 500 Regular"/>
              </a:rPr>
              <a:t>out-put quantity is reached </a:t>
            </a:r>
            <a:r>
              <a:rPr lang="en-US" sz="2400" b="0" dirty="0">
                <a:solidFill>
                  <a:schemeClr val="tx1"/>
                </a:solidFill>
                <a:latin typeface="Cambria" pitchFamily="18" charset="0"/>
              </a:rPr>
              <a:t>in most lines</a:t>
            </a:r>
          </a:p>
          <a:p>
            <a:pPr>
              <a:spcAft>
                <a:spcPts val="600"/>
              </a:spcAft>
              <a:buFont typeface="Wingdings" charset="2"/>
              <a:buChar char=""/>
            </a:pPr>
            <a:r>
              <a:rPr lang="en-US" sz="2400" b="0" dirty="0" smtClean="0">
                <a:solidFill>
                  <a:schemeClr val="tx1"/>
                </a:solidFill>
                <a:latin typeface="Cambria" pitchFamily="18" charset="0"/>
              </a:rPr>
              <a:t>Machines </a:t>
            </a:r>
            <a:r>
              <a:rPr lang="en-US" sz="2400" b="0" dirty="0">
                <a:solidFill>
                  <a:schemeClr val="tx1"/>
                </a:solidFill>
                <a:latin typeface="Cambria" pitchFamily="18" charset="0"/>
              </a:rPr>
              <a:t>occupied in sequence </a:t>
            </a:r>
            <a:r>
              <a:rPr lang="en-US" sz="2400" b="0" dirty="0" smtClean="0">
                <a:solidFill>
                  <a:schemeClr val="tx1"/>
                </a:solidFill>
                <a:latin typeface="Cambria" pitchFamily="18" charset="0"/>
              </a:rPr>
              <a:t>= </a:t>
            </a:r>
            <a:r>
              <a:rPr lang="en-US" sz="2800" b="0" dirty="0">
                <a:solidFill>
                  <a:schemeClr val="accent2"/>
                </a:solidFill>
                <a:latin typeface="Museo 500 Regular"/>
                <a:ea typeface="+mj-ea"/>
                <a:cs typeface="Museo 500 Regular"/>
              </a:rPr>
              <a:t>no bottle necks</a:t>
            </a:r>
          </a:p>
          <a:p>
            <a:pPr>
              <a:spcAft>
                <a:spcPts val="600"/>
              </a:spcAft>
              <a:buFont typeface="Wingdings" charset="2"/>
              <a:buChar char=""/>
            </a:pPr>
            <a:r>
              <a:rPr lang="en-US" sz="2400" b="0" dirty="0">
                <a:solidFill>
                  <a:schemeClr val="tx1"/>
                </a:solidFill>
                <a:latin typeface="Cambria" pitchFamily="18" charset="0"/>
              </a:rPr>
              <a:t>Production flow </a:t>
            </a:r>
            <a:r>
              <a:rPr lang="en-US" sz="2800" b="0" dirty="0">
                <a:solidFill>
                  <a:schemeClr val="accent2"/>
                </a:solidFill>
                <a:latin typeface="Museo 500 Regular"/>
                <a:ea typeface="+mj-ea"/>
                <a:cs typeface="Museo 500 Regular"/>
              </a:rPr>
              <a:t>interruptions minimized</a:t>
            </a:r>
          </a:p>
          <a:p>
            <a:pPr>
              <a:spcAft>
                <a:spcPts val="600"/>
              </a:spcAft>
              <a:buFont typeface="Wingdings" charset="2"/>
              <a:buChar char=""/>
            </a:pPr>
            <a:r>
              <a:rPr lang="de-DE" sz="2800" b="0" dirty="0" err="1">
                <a:solidFill>
                  <a:schemeClr val="accent2"/>
                </a:solidFill>
                <a:latin typeface="Museo 500 Regular"/>
                <a:ea typeface="+mj-ea"/>
                <a:cs typeface="Museo 500 Regular"/>
              </a:rPr>
              <a:t>Managment</a:t>
            </a:r>
            <a:r>
              <a:rPr lang="de-DE" sz="2800" b="0" dirty="0">
                <a:solidFill>
                  <a:schemeClr val="accent2"/>
                </a:solidFill>
                <a:latin typeface="Museo 500 Regular"/>
                <a:ea typeface="+mj-ea"/>
                <a:cs typeface="Museo 500 Regular"/>
              </a:rPr>
              <a:t> </a:t>
            </a:r>
            <a:r>
              <a:rPr lang="de-DE" sz="2800" b="0" dirty="0" err="1">
                <a:solidFill>
                  <a:schemeClr val="accent2"/>
                </a:solidFill>
                <a:latin typeface="Museo 500 Regular"/>
                <a:ea typeface="+mj-ea"/>
                <a:cs typeface="Museo 500 Regular"/>
              </a:rPr>
              <a:t>informed</a:t>
            </a:r>
            <a:r>
              <a:rPr lang="de-DE" sz="2800" b="0" dirty="0">
                <a:solidFill>
                  <a:schemeClr val="accent2"/>
                </a:solidFill>
                <a:latin typeface="Museo 500 Regular"/>
                <a:ea typeface="+mj-ea"/>
                <a:cs typeface="Museo 500 Regular"/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  <a:latin typeface="Cambria" pitchFamily="18" charset="0"/>
              </a:rPr>
              <a:t>about</a:t>
            </a:r>
            <a:r>
              <a:rPr lang="de-DE" sz="2400" b="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  <a:latin typeface="Cambria" pitchFamily="18" charset="0"/>
              </a:rPr>
              <a:t>key</a:t>
            </a:r>
            <a:r>
              <a:rPr lang="de-DE" sz="2400" b="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  <a:latin typeface="Cambria" pitchFamily="18" charset="0"/>
              </a:rPr>
              <a:t>performance</a:t>
            </a:r>
            <a:r>
              <a:rPr lang="de-DE" sz="2400" b="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  <a:latin typeface="Cambria" pitchFamily="18" charset="0"/>
              </a:rPr>
              <a:t>indicators</a:t>
            </a:r>
            <a:endParaRPr lang="de-DE" sz="2400" b="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>
              <a:buFont typeface="Wingdings" charset="2"/>
              <a:buChar char=""/>
            </a:pPr>
            <a:endParaRPr lang="en-US" sz="2100" dirty="0">
              <a:solidFill>
                <a:srgbClr val="C80F0E"/>
              </a:solidFill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953" y="2496242"/>
            <a:ext cx="21625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C80F0E"/>
              </a:solidFill>
              <a:latin typeface="Cambria" pitchFamily="18" charset="0"/>
            </a:endParaRPr>
          </a:p>
          <a:p>
            <a:endParaRPr lang="en-US" b="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2D803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289F30"/>
              </a:solidFill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7893050" y="6602399"/>
            <a:ext cx="927100" cy="2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200" b="0" dirty="0" smtClean="0">
                <a:solidFill>
                  <a:schemeClr val="bg1"/>
                </a:solidFill>
              </a:rPr>
              <a:t>Slide </a:t>
            </a:r>
            <a:fld id="{327115CA-E6A4-425F-BB4F-A64D48743A27}" type="slidenum">
              <a:rPr lang="de-DE" sz="1200" b="0">
                <a:solidFill>
                  <a:schemeClr val="bg1"/>
                </a:solidFill>
              </a:rPr>
              <a:pPr/>
              <a:t>28</a:t>
            </a:fld>
            <a:endParaRPr lang="de-DE" sz="1200" b="0" dirty="0">
              <a:solidFill>
                <a:schemeClr val="bg1"/>
              </a:solidFill>
            </a:endParaRPr>
          </a:p>
        </p:txBody>
      </p:sp>
      <p:pic>
        <p:nvPicPr>
          <p:cNvPr id="31" name="Picture 30" descr="Smart Myanmar5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88" y="81400"/>
            <a:ext cx="1994868" cy="814007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1222375" y="183258"/>
            <a:ext cx="6889749" cy="59806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600" b="0" dirty="0" smtClean="0">
                <a:latin typeface="Museo 500 Regular"/>
                <a:cs typeface="Museo 500 Regular"/>
              </a:rPr>
              <a:t>Optimizing Productivity</a:t>
            </a:r>
          </a:p>
          <a:p>
            <a:pPr algn="r"/>
            <a:endParaRPr lang="de-DE" sz="2600" b="0" dirty="0">
              <a:latin typeface="Museo 500 Regular"/>
              <a:cs typeface="Museo 500 Regular"/>
            </a:endParaRPr>
          </a:p>
          <a:p>
            <a:pPr algn="r"/>
            <a:r>
              <a:rPr lang="de-DE" sz="2800" b="0" dirty="0" err="1" smtClean="0">
                <a:solidFill>
                  <a:schemeClr val="accent2"/>
                </a:solidFill>
                <a:latin typeface="Museo 500 Regular"/>
                <a:cs typeface="Museo 500 Regular"/>
              </a:rPr>
              <a:t>Achievements</a:t>
            </a:r>
            <a:endParaRPr lang="en-US" sz="2800" b="0" dirty="0">
              <a:solidFill>
                <a:schemeClr val="accent2"/>
              </a:solidFill>
              <a:latin typeface="Museo 500 Regular"/>
              <a:cs typeface="Museo 500 Regular"/>
            </a:endParaRPr>
          </a:p>
          <a:p>
            <a:pPr algn="r"/>
            <a:endParaRPr lang="en-US" sz="2600" b="0" dirty="0">
              <a:latin typeface="Museo 500 Regular"/>
              <a:cs typeface="Museo 500 Regular"/>
            </a:endParaRPr>
          </a:p>
        </p:txBody>
      </p:sp>
      <p:pic>
        <p:nvPicPr>
          <p:cNvPr id="35" name="Picture 34" descr="Productivit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0777" y="74031"/>
            <a:ext cx="748691" cy="623359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15345" r="11115"/>
          <a:stretch>
            <a:fillRect/>
          </a:stretch>
        </p:blipFill>
        <p:spPr bwMode="auto">
          <a:xfrm>
            <a:off x="1095122" y="4175388"/>
            <a:ext cx="3338777" cy="228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Pfeil nach unten 25"/>
          <p:cNvSpPr/>
          <p:nvPr/>
        </p:nvSpPr>
        <p:spPr bwMode="auto">
          <a:xfrm rot="10800000">
            <a:off x="5297212" y="4145874"/>
            <a:ext cx="3023564" cy="23151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0" name="TextBox 37"/>
          <p:cNvSpPr txBox="1"/>
          <p:nvPr/>
        </p:nvSpPr>
        <p:spPr>
          <a:xfrm>
            <a:off x="6010362" y="4942000"/>
            <a:ext cx="1505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Black"/>
                <a:cs typeface="Arial Black"/>
              </a:rPr>
              <a:t>+25 % </a:t>
            </a:r>
            <a:endParaRPr lang="en-US" sz="28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010362" y="5912068"/>
            <a:ext cx="18826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00" b="0" dirty="0" err="1" smtClean="0">
                <a:solidFill>
                  <a:schemeClr val="tx1"/>
                </a:solidFill>
              </a:rPr>
              <a:t>Productivity</a:t>
            </a:r>
            <a:endParaRPr lang="en-US" sz="23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925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276206" y="731980"/>
            <a:ext cx="6867794" cy="5742721"/>
          </a:xfrm>
          <a:prstGeom prst="rect">
            <a:avLst/>
          </a:prstGeom>
          <a:solidFill>
            <a:srgbClr val="F2E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pic>
        <p:nvPicPr>
          <p:cNvPr id="15" name="Picture 14" descr="Social Compliance-illustr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285" y="3492982"/>
            <a:ext cx="2362154" cy="123141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19826" y="2857839"/>
            <a:ext cx="6380553" cy="3733121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3200" dirty="0" err="1" smtClean="0">
                <a:solidFill>
                  <a:schemeClr val="accent2"/>
                </a:solidFill>
                <a:latin typeface="Museo 500 Regular"/>
                <a:cs typeface="Museo 500 Regular"/>
              </a:rPr>
              <a:t>Achievements</a:t>
            </a:r>
            <a:endParaRPr lang="de-DE" sz="3200" dirty="0" smtClean="0">
              <a:solidFill>
                <a:schemeClr val="accent2"/>
              </a:solidFill>
              <a:latin typeface="Museo 500 Regular"/>
              <a:cs typeface="Museo 500 Regular"/>
            </a:endParaRPr>
          </a:p>
          <a:p>
            <a:pPr marL="0" indent="0">
              <a:spcBef>
                <a:spcPts val="2200"/>
              </a:spcBef>
              <a:buNone/>
            </a:pPr>
            <a:r>
              <a:rPr lang="de-DE" sz="3200" b="1" dirty="0" err="1" smtClean="0">
                <a:latin typeface="Museo 500 Regular"/>
                <a:cs typeface="Museo 500 Regular"/>
              </a:rPr>
              <a:t>Component</a:t>
            </a:r>
            <a:r>
              <a:rPr lang="de-DE" sz="3200" b="1" dirty="0" smtClean="0">
                <a:latin typeface="Museo 500 Regular"/>
                <a:cs typeface="Museo 500 Regular"/>
              </a:rPr>
              <a:t>  3: 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de-DE" sz="3200" b="1" dirty="0" smtClean="0">
                <a:latin typeface="Museo 500 Regular"/>
                <a:cs typeface="Museo 500 Regular"/>
              </a:rPr>
              <a:t>Export and Marketing</a:t>
            </a:r>
          </a:p>
          <a:p>
            <a:pPr marL="0" indent="0">
              <a:spcBef>
                <a:spcPts val="2200"/>
              </a:spcBef>
              <a:buNone/>
            </a:pPr>
            <a:endParaRPr lang="en-US" dirty="0">
              <a:latin typeface="Museo 500 Regular"/>
              <a:cs typeface="Museo 500 Regular"/>
            </a:endParaRPr>
          </a:p>
          <a:p>
            <a:pPr lvl="0">
              <a:spcBef>
                <a:spcPts val="2200"/>
              </a:spcBef>
            </a:pPr>
            <a:endParaRPr lang="en-US" dirty="0">
              <a:latin typeface="Museo 500 Regular"/>
              <a:cs typeface="Museo 500 Regular"/>
            </a:endParaRPr>
          </a:p>
          <a:p>
            <a:pPr>
              <a:spcBef>
                <a:spcPts val="2200"/>
              </a:spcBef>
            </a:pPr>
            <a:endParaRPr lang="en-US" dirty="0">
              <a:latin typeface="Museo 500 Regular"/>
              <a:cs typeface="Museo 500 Regular"/>
            </a:endParaRPr>
          </a:p>
          <a:p>
            <a:pPr lvl="0">
              <a:spcBef>
                <a:spcPts val="2200"/>
              </a:spcBef>
            </a:pPr>
            <a:endParaRPr lang="en-US" dirty="0">
              <a:latin typeface="Museo 500 Regular"/>
              <a:cs typeface="Museo 500 Regular"/>
            </a:endParaRPr>
          </a:p>
          <a:p>
            <a:pPr>
              <a:spcBef>
                <a:spcPts val="2200"/>
              </a:spcBef>
            </a:pPr>
            <a:endParaRPr lang="en-US" dirty="0" smtClean="0">
              <a:latin typeface="Museo 500 Regular"/>
              <a:cs typeface="Museo 500 Regular"/>
            </a:endParaRPr>
          </a:p>
          <a:p>
            <a:pPr>
              <a:spcBef>
                <a:spcPts val="2200"/>
              </a:spcBef>
            </a:pPr>
            <a:endParaRPr lang="en-US" dirty="0">
              <a:latin typeface="Museo 500 Regular"/>
              <a:cs typeface="Museo 500 Regul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311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276207" y="859692"/>
            <a:ext cx="6867794" cy="5742721"/>
          </a:xfrm>
          <a:prstGeom prst="rect">
            <a:avLst/>
          </a:prstGeom>
          <a:solidFill>
            <a:srgbClr val="F2E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150402" y="151377"/>
            <a:ext cx="5195546" cy="598068"/>
          </a:xfrm>
        </p:spPr>
        <p:txBody>
          <a:bodyPr/>
          <a:lstStyle/>
          <a:p>
            <a:pPr algn="r"/>
            <a:r>
              <a:rPr lang="en-US" sz="3000" dirty="0" smtClean="0"/>
              <a:t>Table of content</a:t>
            </a:r>
            <a:endParaRPr lang="en-US" sz="3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91304" y="815026"/>
            <a:ext cx="7034400" cy="5398836"/>
          </a:xfrm>
        </p:spPr>
        <p:txBody>
          <a:bodyPr/>
          <a:lstStyle/>
          <a:p>
            <a:pPr marL="804863" indent="-804863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Museo 500" pitchFamily="50" charset="0"/>
            </a:endParaRPr>
          </a:p>
          <a:p>
            <a:pPr marL="804863" indent="-804863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500" pitchFamily="50" charset="0"/>
              </a:rPr>
              <a:t>What is SMART Myanmar?</a:t>
            </a:r>
          </a:p>
          <a:p>
            <a:pPr marL="804863" indent="-804863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seo 500" pitchFamily="50" charset="0"/>
              </a:rPr>
              <a:t>Achievements </a:t>
            </a:r>
          </a:p>
          <a:p>
            <a:pPr marL="804863" indent="-804863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seo 500" pitchFamily="50" charset="0"/>
              </a:rPr>
              <a:t>Challenges</a:t>
            </a:r>
          </a:p>
          <a:p>
            <a:pPr marL="804863" indent="-804863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500" pitchFamily="50" charset="0"/>
              </a:rPr>
              <a:t>Future </a:t>
            </a:r>
            <a:r>
              <a:rPr lang="de-DE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500" pitchFamily="50" charset="0"/>
              </a:rPr>
              <a:t>outlook</a:t>
            </a:r>
            <a:endParaRPr lang="de-DE" sz="2800" b="1" dirty="0">
              <a:solidFill>
                <a:schemeClr val="tx1">
                  <a:lumMod val="75000"/>
                  <a:lumOff val="25000"/>
                </a:schemeClr>
              </a:solidFill>
              <a:latin typeface="Museo 500" pitchFamily="50" charset="0"/>
            </a:endParaRPr>
          </a:p>
          <a:p>
            <a:pPr marL="804863" indent="-804863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seo 500" pitchFamily="50" charset="0"/>
              </a:rPr>
              <a:t>Summary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Museo 500" pitchFamily="50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  <a:p>
            <a:pPr lvl="0">
              <a:spcBef>
                <a:spcPts val="1200"/>
              </a:spcBef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  <a:p>
            <a:pPr>
              <a:spcBef>
                <a:spcPts val="1200"/>
              </a:spcBef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  <a:p>
            <a:pPr lvl="0">
              <a:spcBef>
                <a:spcPts val="1200"/>
              </a:spcBef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  <a:p>
            <a:pPr>
              <a:spcBef>
                <a:spcPts val="1200"/>
              </a:spcBef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200"/>
              </a:spcBef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Social Compliance-illustr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92040"/>
            <a:ext cx="1144686" cy="596738"/>
          </a:xfrm>
          <a:prstGeom prst="rect">
            <a:avLst/>
          </a:prstGeom>
        </p:spPr>
      </p:pic>
      <p:pic>
        <p:nvPicPr>
          <p:cNvPr id="5" name="Picture 4" descr="resource consumpti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1686" y="1951519"/>
            <a:ext cx="712517" cy="712517"/>
          </a:xfrm>
          <a:prstGeom prst="rect">
            <a:avLst/>
          </a:prstGeom>
        </p:spPr>
      </p:pic>
      <p:pic>
        <p:nvPicPr>
          <p:cNvPr id="9" name="Picture 8" descr="Quality standard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8266" y="3280230"/>
            <a:ext cx="945444" cy="489023"/>
          </a:xfrm>
          <a:prstGeom prst="rect">
            <a:avLst/>
          </a:prstGeom>
        </p:spPr>
      </p:pic>
      <p:pic>
        <p:nvPicPr>
          <p:cNvPr id="11" name="Picture 10" descr="Productivity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099" y="2544536"/>
            <a:ext cx="748691" cy="623359"/>
          </a:xfrm>
          <a:prstGeom prst="rect">
            <a:avLst/>
          </a:prstGeom>
        </p:spPr>
      </p:pic>
      <p:pic>
        <p:nvPicPr>
          <p:cNvPr id="12" name="Picture 11" descr="machinery2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119" y="3701752"/>
            <a:ext cx="757232" cy="770066"/>
          </a:xfrm>
          <a:prstGeom prst="rect">
            <a:avLst/>
          </a:prstGeom>
        </p:spPr>
      </p:pic>
      <p:pic>
        <p:nvPicPr>
          <p:cNvPr id="14" name="Picture 13" descr="Certification.jpe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312" y="4829469"/>
            <a:ext cx="758793" cy="758793"/>
          </a:xfrm>
          <a:prstGeom prst="rect">
            <a:avLst/>
          </a:prstGeom>
        </p:spPr>
      </p:pic>
      <p:pic>
        <p:nvPicPr>
          <p:cNvPr id="16" name="Picture 15" descr="trial orders.t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9054" y="5582046"/>
            <a:ext cx="800350" cy="672294"/>
          </a:xfrm>
          <a:prstGeom prst="rect">
            <a:avLst/>
          </a:prstGeom>
        </p:spPr>
      </p:pic>
      <p:pic>
        <p:nvPicPr>
          <p:cNvPr id="18" name="Picture 17" descr="CMP.jpe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1280" y="4345281"/>
            <a:ext cx="824996" cy="63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6858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/>
          <p:nvPr/>
        </p:nvSpPr>
        <p:spPr bwMode="auto">
          <a:xfrm>
            <a:off x="0" y="1705371"/>
            <a:ext cx="3102429" cy="49836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6" name="Rectangle 1"/>
          <p:cNvSpPr/>
          <p:nvPr/>
        </p:nvSpPr>
        <p:spPr bwMode="auto">
          <a:xfrm>
            <a:off x="3084286" y="1705371"/>
            <a:ext cx="6059713" cy="4983689"/>
          </a:xfrm>
          <a:prstGeom prst="rect">
            <a:avLst/>
          </a:prstGeom>
          <a:solidFill>
            <a:srgbClr val="F2E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12355" y="1720978"/>
            <a:ext cx="1322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6FA53A"/>
                </a:solidFill>
              </a:rPr>
              <a:t>Before 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12355" y="1001595"/>
            <a:ext cx="8863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 smtClean="0"/>
              <a:t>A </a:t>
            </a:r>
            <a:r>
              <a:rPr lang="de-DE" sz="2800" dirty="0" err="1" smtClean="0"/>
              <a:t>voluntary</a:t>
            </a:r>
            <a:r>
              <a:rPr lang="de-DE" sz="2800" dirty="0" smtClean="0"/>
              <a:t> </a:t>
            </a:r>
            <a:r>
              <a:rPr lang="de-DE" sz="2800" dirty="0" err="1" smtClean="0"/>
              <a:t>standard</a:t>
            </a:r>
            <a:r>
              <a:rPr lang="de-DE" sz="2800" dirty="0" smtClean="0"/>
              <a:t> </a:t>
            </a:r>
            <a:r>
              <a:rPr lang="de-DE" sz="2800" dirty="0" err="1" smtClean="0"/>
              <a:t>developed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MGMA</a:t>
            </a:r>
            <a:endParaRPr lang="en-US" sz="2800" dirty="0"/>
          </a:p>
          <a:p>
            <a:pPr algn="r"/>
            <a:endParaRPr lang="en-US" sz="2800" dirty="0"/>
          </a:p>
          <a:p>
            <a:pPr algn="r"/>
            <a:endParaRPr lang="en-US" sz="2800" dirty="0"/>
          </a:p>
        </p:txBody>
      </p:sp>
      <p:sp>
        <p:nvSpPr>
          <p:cNvPr id="28" name="Textfeld 27"/>
          <p:cNvSpPr txBox="1"/>
          <p:nvPr/>
        </p:nvSpPr>
        <p:spPr>
          <a:xfrm>
            <a:off x="3401816" y="2343747"/>
            <a:ext cx="574218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"/>
            </a:pPr>
            <a:r>
              <a:rPr lang="en-US" b="0" dirty="0" smtClean="0">
                <a:solidFill>
                  <a:schemeClr val="tx1"/>
                </a:solidFill>
                <a:latin typeface="Cambria" pitchFamily="18" charset="0"/>
              </a:rPr>
              <a:t>Based on ILO core conventions </a:t>
            </a:r>
            <a:r>
              <a:rPr lang="en-US" b="0" dirty="0" err="1" smtClean="0">
                <a:solidFill>
                  <a:schemeClr val="tx1"/>
                </a:solidFill>
                <a:latin typeface="Cambria" pitchFamily="18" charset="0"/>
              </a:rPr>
              <a:t>CoC</a:t>
            </a:r>
            <a:r>
              <a:rPr lang="en-US" b="0" dirty="0" smtClean="0">
                <a:solidFill>
                  <a:schemeClr val="tx1"/>
                </a:solidFill>
                <a:latin typeface="Cambria" pitchFamily="18" charset="0"/>
              </a:rPr>
              <a:t> developed with SMART </a:t>
            </a:r>
            <a:r>
              <a:rPr lang="de-DE" dirty="0" err="1" smtClean="0">
                <a:solidFill>
                  <a:schemeClr val="accent2"/>
                </a:solidFill>
                <a:latin typeface="Cambria" pitchFamily="18" charset="0"/>
              </a:rPr>
              <a:t>to</a:t>
            </a:r>
            <a:r>
              <a:rPr lang="de-DE" dirty="0" smtClean="0">
                <a:solidFill>
                  <a:schemeClr val="accent2"/>
                </a:solidFill>
                <a:latin typeface="Cambria" pitchFamily="18" charset="0"/>
              </a:rPr>
              <a:t> push </a:t>
            </a:r>
            <a:r>
              <a:rPr lang="de-DE" dirty="0" err="1" smtClean="0">
                <a:solidFill>
                  <a:schemeClr val="accent2"/>
                </a:solidFill>
                <a:latin typeface="Cambria" pitchFamily="18" charset="0"/>
              </a:rPr>
              <a:t>compliance</a:t>
            </a:r>
            <a:r>
              <a:rPr lang="de-DE" dirty="0" smtClean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latin typeface="Cambria" pitchFamily="18" charset="0"/>
              </a:rPr>
              <a:t>to</a:t>
            </a:r>
            <a:r>
              <a:rPr lang="de-DE" dirty="0" smtClean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latin typeface="Cambria" pitchFamily="18" charset="0"/>
              </a:rPr>
              <a:t>higher</a:t>
            </a:r>
            <a:r>
              <a:rPr lang="de-DE" dirty="0" smtClean="0">
                <a:solidFill>
                  <a:schemeClr val="accent2"/>
                </a:solidFill>
                <a:latin typeface="Cambria" pitchFamily="18" charset="0"/>
              </a:rPr>
              <a:t> standards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"/>
            </a:pPr>
            <a:r>
              <a:rPr lang="en-US" b="0" dirty="0" smtClean="0">
                <a:solidFill>
                  <a:schemeClr val="tx1"/>
                </a:solidFill>
                <a:latin typeface="Cambria" pitchFamily="18" charset="0"/>
              </a:rPr>
              <a:t>Minimum </a:t>
            </a:r>
            <a:r>
              <a:rPr lang="en-US" b="0" dirty="0">
                <a:solidFill>
                  <a:schemeClr val="tx1"/>
                </a:solidFill>
                <a:latin typeface="Cambria" pitchFamily="18" charset="0"/>
              </a:rPr>
              <a:t>standards for Myanmar’s garment industry</a:t>
            </a:r>
            <a:endParaRPr lang="de-DE" b="0" dirty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"/>
            </a:pPr>
            <a:r>
              <a:rPr lang="de-DE" b="0" dirty="0" err="1" smtClean="0">
                <a:solidFill>
                  <a:schemeClr val="tx1"/>
                </a:solidFill>
                <a:latin typeface="Cambria" pitchFamily="18" charset="0"/>
              </a:rPr>
              <a:t>Process</a:t>
            </a:r>
            <a:r>
              <a:rPr lang="de-DE" b="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 pitchFamily="18" charset="0"/>
              </a:rPr>
              <a:t>for</a:t>
            </a:r>
            <a:r>
              <a:rPr lang="de-DE" b="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latin typeface="Cambria" pitchFamily="18" charset="0"/>
              </a:rPr>
              <a:t>annual</a:t>
            </a:r>
            <a:r>
              <a:rPr lang="de-DE" dirty="0" smtClean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latin typeface="Cambria" pitchFamily="18" charset="0"/>
              </a:rPr>
              <a:t>revision</a:t>
            </a:r>
            <a:r>
              <a:rPr lang="de-DE" dirty="0" smtClean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 pitchFamily="18" charset="0"/>
              </a:rPr>
              <a:t>inbuilt</a:t>
            </a:r>
            <a:r>
              <a:rPr lang="de-DE" b="0" dirty="0">
                <a:solidFill>
                  <a:schemeClr val="accent2"/>
                </a:solidFill>
                <a:latin typeface="Cambria" pitchFamily="18" charset="0"/>
              </a:rPr>
              <a:t>	</a:t>
            </a:r>
            <a:endParaRPr lang="de-DE" b="0" dirty="0" smtClean="0">
              <a:solidFill>
                <a:schemeClr val="accent2"/>
              </a:solidFill>
              <a:latin typeface="Cambria" pitchFamily="18" charset="0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"/>
            </a:pPr>
            <a:r>
              <a:rPr lang="de-DE" b="0" dirty="0" err="1" smtClean="0">
                <a:solidFill>
                  <a:schemeClr val="tx1"/>
                </a:solidFill>
                <a:latin typeface="Cambria" pitchFamily="18" charset="0"/>
              </a:rPr>
              <a:t>Some</a:t>
            </a:r>
            <a:r>
              <a:rPr lang="de-DE" b="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dirty="0" err="1">
                <a:solidFill>
                  <a:schemeClr val="tx1"/>
                </a:solidFill>
                <a:latin typeface="Cambria" pitchFamily="18" charset="0"/>
              </a:rPr>
              <a:t>factories</a:t>
            </a:r>
            <a:r>
              <a:rPr lang="de-DE" b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 pitchFamily="18" charset="0"/>
              </a:rPr>
              <a:t>almost</a:t>
            </a:r>
            <a:r>
              <a:rPr lang="de-DE" b="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dirty="0" err="1">
                <a:solidFill>
                  <a:schemeClr val="tx1"/>
                </a:solidFill>
                <a:latin typeface="Cambria" pitchFamily="18" charset="0"/>
              </a:rPr>
              <a:t>reach</a:t>
            </a:r>
            <a:r>
              <a:rPr lang="de-DE" b="0" dirty="0">
                <a:solidFill>
                  <a:schemeClr val="tx1"/>
                </a:solidFill>
                <a:latin typeface="Cambria" pitchFamily="18" charset="0"/>
              </a:rPr>
              <a:t> the </a:t>
            </a:r>
            <a:r>
              <a:rPr lang="de-DE" b="0" dirty="0" err="1" smtClean="0">
                <a:solidFill>
                  <a:schemeClr val="tx1"/>
                </a:solidFill>
                <a:latin typeface="Cambria" pitchFamily="18" charset="0"/>
              </a:rPr>
              <a:t>standard</a:t>
            </a:r>
            <a:endParaRPr lang="de-DE" b="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"/>
            </a:pPr>
            <a:r>
              <a:rPr lang="de-DE" dirty="0" smtClean="0">
                <a:solidFill>
                  <a:schemeClr val="accent2"/>
                </a:solidFill>
                <a:latin typeface="Cambria" pitchFamily="18" charset="0"/>
              </a:rPr>
              <a:t>Road </a:t>
            </a:r>
            <a:r>
              <a:rPr lang="de-DE" dirty="0" err="1" smtClean="0">
                <a:solidFill>
                  <a:schemeClr val="accent2"/>
                </a:solidFill>
                <a:latin typeface="Cambria" pitchFamily="18" charset="0"/>
              </a:rPr>
              <a:t>map</a:t>
            </a:r>
            <a:r>
              <a:rPr lang="de-DE" dirty="0" smtClean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latin typeface="Cambria" pitchFamily="18" charset="0"/>
              </a:rPr>
              <a:t>to</a:t>
            </a:r>
            <a:r>
              <a:rPr lang="de-DE" dirty="0" smtClean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latin typeface="Cambria" pitchFamily="18" charset="0"/>
              </a:rPr>
              <a:t>increase</a:t>
            </a:r>
            <a:r>
              <a:rPr lang="de-DE" dirty="0" smtClean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latin typeface="Cambria" pitchFamily="18" charset="0"/>
              </a:rPr>
              <a:t>compliance</a:t>
            </a:r>
            <a:r>
              <a:rPr lang="de-DE" dirty="0" smtClean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 pitchFamily="18" charset="0"/>
              </a:rPr>
              <a:t>under</a:t>
            </a:r>
            <a:r>
              <a:rPr lang="de-DE" b="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 pitchFamily="18" charset="0"/>
              </a:rPr>
              <a:t>development</a:t>
            </a:r>
            <a:endParaRPr lang="de-DE" b="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"/>
            </a:pPr>
            <a:r>
              <a:rPr lang="de-DE" b="0" dirty="0" smtClean="0">
                <a:solidFill>
                  <a:schemeClr val="tx1"/>
                </a:solidFill>
                <a:latin typeface="Cambria" pitchFamily="18" charset="0"/>
              </a:rPr>
              <a:t>MGMA</a:t>
            </a:r>
            <a:r>
              <a:rPr lang="de-DE" b="0" dirty="0" smtClean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de-DE" dirty="0" smtClean="0">
                <a:solidFill>
                  <a:schemeClr val="accent2"/>
                </a:solidFill>
                <a:latin typeface="Cambria" pitchFamily="18" charset="0"/>
              </a:rPr>
              <a:t>CSR </a:t>
            </a:r>
            <a:r>
              <a:rPr lang="de-DE" dirty="0" err="1" smtClean="0">
                <a:solidFill>
                  <a:schemeClr val="accent2"/>
                </a:solidFill>
                <a:latin typeface="Cambria" pitchFamily="18" charset="0"/>
              </a:rPr>
              <a:t>desk</a:t>
            </a:r>
            <a:r>
              <a:rPr lang="de-DE" dirty="0" smtClean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latin typeface="Cambria" pitchFamily="18" charset="0"/>
              </a:rPr>
              <a:t>as</a:t>
            </a:r>
            <a:r>
              <a:rPr lang="de-DE" dirty="0" smtClean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latin typeface="Cambria" pitchFamily="18" charset="0"/>
              </a:rPr>
              <a:t>new</a:t>
            </a:r>
            <a:r>
              <a:rPr lang="de-DE" dirty="0" smtClean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latin typeface="Cambria" pitchFamily="18" charset="0"/>
              </a:rPr>
              <a:t>service</a:t>
            </a:r>
            <a:r>
              <a:rPr lang="de-DE" dirty="0" smtClean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de-DE" b="0" dirty="0" smtClean="0">
                <a:solidFill>
                  <a:schemeClr val="tx1"/>
                </a:solidFill>
                <a:latin typeface="Cambria" pitchFamily="18" charset="0"/>
              </a:rPr>
              <a:t>, expert </a:t>
            </a:r>
            <a:r>
              <a:rPr lang="de-DE" b="0" dirty="0" err="1" smtClean="0">
                <a:solidFill>
                  <a:schemeClr val="tx1"/>
                </a:solidFill>
                <a:latin typeface="Cambria" pitchFamily="18" charset="0"/>
              </a:rPr>
              <a:t>hired</a:t>
            </a:r>
            <a:endParaRPr lang="de-DE" b="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"/>
            </a:pPr>
            <a:endParaRPr lang="en-US" dirty="0">
              <a:solidFill>
                <a:srgbClr val="C80F0E"/>
              </a:solidFill>
              <a:latin typeface="Cambria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578554" y="199129"/>
            <a:ext cx="5780701" cy="59806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3000" b="0" dirty="0" smtClean="0">
                <a:latin typeface="Museo 500 Regular"/>
                <a:cs typeface="Museo 500 Regular"/>
              </a:rPr>
              <a:t>MGMA Code of Conduct</a:t>
            </a:r>
            <a:endParaRPr lang="en-US" sz="3000" b="0" dirty="0">
              <a:latin typeface="Museo 500 Regular"/>
              <a:cs typeface="Museo 500 Regular"/>
            </a:endParaRPr>
          </a:p>
          <a:p>
            <a:pPr algn="r"/>
            <a:endParaRPr lang="en-US" sz="3000" b="0" dirty="0">
              <a:latin typeface="Museo 500 Regular"/>
              <a:cs typeface="Museo 500 Regula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72792" y="1739475"/>
            <a:ext cx="1022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6FA53A"/>
                </a:solidFill>
              </a:rPr>
              <a:t>After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59739" y="2496242"/>
            <a:ext cx="29971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de-DE" b="0" dirty="0" err="1">
                <a:solidFill>
                  <a:schemeClr val="tx1"/>
                </a:solidFill>
                <a:latin typeface="Cambria" pitchFamily="18" charset="0"/>
              </a:rPr>
              <a:t>W</a:t>
            </a:r>
            <a:r>
              <a:rPr lang="de-DE" b="0" dirty="0" err="1" smtClean="0">
                <a:solidFill>
                  <a:schemeClr val="tx1"/>
                </a:solidFill>
                <a:latin typeface="Cambria" pitchFamily="18" charset="0"/>
              </a:rPr>
              <a:t>hole</a:t>
            </a:r>
            <a:r>
              <a:rPr lang="de-DE" b="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 pitchFamily="18" charset="0"/>
              </a:rPr>
              <a:t>industry</a:t>
            </a:r>
            <a:r>
              <a:rPr lang="de-DE" b="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 pitchFamily="18" charset="0"/>
              </a:rPr>
              <a:t>lacked</a:t>
            </a:r>
            <a:r>
              <a:rPr lang="de-DE" b="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 pitchFamily="18" charset="0"/>
                <a:cs typeface="Cambria"/>
              </a:rPr>
              <a:t>knowledge</a:t>
            </a:r>
            <a:r>
              <a:rPr lang="de-DE" b="0" dirty="0" smtClean="0">
                <a:solidFill>
                  <a:schemeClr val="tx1"/>
                </a:solidFill>
                <a:latin typeface="Cambria" pitchFamily="18" charset="0"/>
                <a:cs typeface="Cambria"/>
              </a:rPr>
              <a:t> on </a:t>
            </a:r>
            <a:r>
              <a:rPr lang="de-DE" b="0" dirty="0" err="1" smtClean="0">
                <a:solidFill>
                  <a:schemeClr val="tx1"/>
                </a:solidFill>
                <a:latin typeface="Cambria" pitchFamily="18" charset="0"/>
                <a:cs typeface="Cambria"/>
              </a:rPr>
              <a:t>labour</a:t>
            </a:r>
            <a:r>
              <a:rPr lang="de-DE" b="0" dirty="0" smtClean="0">
                <a:solidFill>
                  <a:schemeClr val="tx1"/>
                </a:solidFill>
                <a:latin typeface="Cambria" pitchFamily="18" charset="0"/>
                <a:cs typeface="Cambria"/>
              </a:rPr>
              <a:t>, OHS </a:t>
            </a:r>
            <a:r>
              <a:rPr lang="de-DE" b="0" dirty="0" err="1" smtClean="0">
                <a:solidFill>
                  <a:schemeClr val="tx1"/>
                </a:solidFill>
                <a:latin typeface="Cambria" pitchFamily="18" charset="0"/>
                <a:cs typeface="Cambria"/>
              </a:rPr>
              <a:t>and</a:t>
            </a:r>
            <a:r>
              <a:rPr lang="de-DE" b="0" dirty="0" smtClean="0">
                <a:solidFill>
                  <a:schemeClr val="tx1"/>
                </a:solidFill>
                <a:latin typeface="Cambria" pitchFamily="18" charset="0"/>
                <a:cs typeface="Cambria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 pitchFamily="18" charset="0"/>
                <a:cs typeface="Cambria"/>
              </a:rPr>
              <a:t>enviornmental</a:t>
            </a:r>
            <a:r>
              <a:rPr lang="de-DE" b="0" dirty="0" smtClean="0">
                <a:solidFill>
                  <a:schemeClr val="tx1"/>
                </a:solidFill>
                <a:latin typeface="Cambria" pitchFamily="18" charset="0"/>
                <a:cs typeface="Cambria"/>
              </a:rPr>
              <a:t> standards</a:t>
            </a:r>
          </a:p>
          <a:p>
            <a:pPr marL="342900" indent="-342900">
              <a:buFont typeface="Arial"/>
              <a:buChar char="•"/>
            </a:pPr>
            <a:r>
              <a:rPr lang="de-DE" b="0" dirty="0" smtClean="0">
                <a:solidFill>
                  <a:schemeClr val="tx1"/>
                </a:solidFill>
                <a:latin typeface="Cambria" pitchFamily="18" charset="0"/>
                <a:cs typeface="Cambria"/>
              </a:rPr>
              <a:t>Myanmar </a:t>
            </a:r>
            <a:r>
              <a:rPr lang="de-DE" b="0" dirty="0" err="1" smtClean="0">
                <a:solidFill>
                  <a:schemeClr val="tx1"/>
                </a:solidFill>
                <a:latin typeface="Cambria" pitchFamily="18" charset="0"/>
                <a:cs typeface="Cambria"/>
              </a:rPr>
              <a:t>industry</a:t>
            </a:r>
            <a:r>
              <a:rPr lang="de-DE" b="0" dirty="0" smtClean="0">
                <a:solidFill>
                  <a:schemeClr val="tx1"/>
                </a:solidFill>
                <a:latin typeface="Cambria" pitchFamily="18" charset="0"/>
                <a:cs typeface="Cambria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 pitchFamily="18" charset="0"/>
                <a:cs typeface="Cambria"/>
              </a:rPr>
              <a:t>envisioned</a:t>
            </a:r>
            <a:r>
              <a:rPr lang="de-DE" b="0" dirty="0" smtClean="0">
                <a:solidFill>
                  <a:schemeClr val="tx1"/>
                </a:solidFill>
                <a:latin typeface="Cambria" pitchFamily="18" charset="0"/>
                <a:cs typeface="Cambria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 pitchFamily="18" charset="0"/>
                <a:cs typeface="Cambria"/>
              </a:rPr>
              <a:t>guideline</a:t>
            </a:r>
            <a:r>
              <a:rPr lang="de-DE" b="0" dirty="0" smtClean="0">
                <a:solidFill>
                  <a:schemeClr val="tx1"/>
                </a:solidFill>
                <a:latin typeface="Cambria" pitchFamily="18" charset="0"/>
                <a:cs typeface="Cambria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 pitchFamily="18" charset="0"/>
                <a:cs typeface="Cambria"/>
              </a:rPr>
              <a:t>for</a:t>
            </a:r>
            <a:r>
              <a:rPr lang="de-DE" b="0" dirty="0" smtClean="0">
                <a:solidFill>
                  <a:schemeClr val="tx1"/>
                </a:solidFill>
                <a:latin typeface="Cambria" pitchFamily="18" charset="0"/>
                <a:cs typeface="Cambria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 pitchFamily="18" charset="0"/>
                <a:cs typeface="Cambria"/>
              </a:rPr>
              <a:t>the</a:t>
            </a:r>
            <a:r>
              <a:rPr lang="de-DE" b="0" dirty="0" smtClean="0">
                <a:solidFill>
                  <a:schemeClr val="tx1"/>
                </a:solidFill>
                <a:latin typeface="Cambria" pitchFamily="18" charset="0"/>
                <a:cs typeface="Cambria"/>
              </a:rPr>
              <a:t>  </a:t>
            </a:r>
            <a:r>
              <a:rPr lang="de-DE" b="0" dirty="0" err="1" smtClean="0">
                <a:solidFill>
                  <a:schemeClr val="tx1"/>
                </a:solidFill>
                <a:latin typeface="Cambria" pitchFamily="18" charset="0"/>
                <a:cs typeface="Cambria"/>
              </a:rPr>
              <a:t>local</a:t>
            </a:r>
            <a:r>
              <a:rPr lang="de-DE" b="0" dirty="0" smtClean="0">
                <a:solidFill>
                  <a:schemeClr val="tx1"/>
                </a:solidFill>
                <a:latin typeface="Cambria" pitchFamily="18" charset="0"/>
                <a:cs typeface="Cambria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 pitchFamily="18" charset="0"/>
                <a:cs typeface="Cambria"/>
              </a:rPr>
              <a:t>context</a:t>
            </a:r>
            <a:endParaRPr lang="de-DE" b="0" dirty="0" smtClean="0">
              <a:solidFill>
                <a:schemeClr val="tx1"/>
              </a:solidFill>
              <a:latin typeface="Cambria" pitchFamily="18" charset="0"/>
              <a:cs typeface="Cambria"/>
            </a:endParaRPr>
          </a:p>
          <a:p>
            <a:pPr marL="342900" indent="-342900">
              <a:buFont typeface="Arial"/>
              <a:buChar char="•"/>
            </a:pPr>
            <a:r>
              <a:rPr lang="de-DE" b="0" dirty="0" err="1" smtClean="0">
                <a:solidFill>
                  <a:schemeClr val="tx1"/>
                </a:solidFill>
                <a:latin typeface="Cambria" pitchFamily="18" charset="0"/>
                <a:cs typeface="Cambria"/>
              </a:rPr>
              <a:t>T+m</a:t>
            </a:r>
            <a:r>
              <a:rPr lang="de-DE" b="0" dirty="0" smtClean="0">
                <a:solidFill>
                  <a:schemeClr val="tx1"/>
                </a:solidFill>
                <a:latin typeface="Cambria" pitchFamily="18" charset="0"/>
                <a:cs typeface="Cambria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 pitchFamily="18" charset="0"/>
                <a:cs typeface="Cambria"/>
              </a:rPr>
              <a:t>inputed</a:t>
            </a:r>
            <a:r>
              <a:rPr lang="de-DE" b="0" dirty="0" smtClean="0">
                <a:solidFill>
                  <a:schemeClr val="tx1"/>
                </a:solidFill>
                <a:latin typeface="Cambria" pitchFamily="18" charset="0"/>
                <a:cs typeface="Cambria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 pitchFamily="18" charset="0"/>
                <a:cs typeface="Cambria"/>
              </a:rPr>
              <a:t>draft</a:t>
            </a:r>
            <a:r>
              <a:rPr lang="de-DE" b="0" dirty="0" smtClean="0">
                <a:solidFill>
                  <a:schemeClr val="tx1"/>
                </a:solidFill>
                <a:latin typeface="Cambria" pitchFamily="18" charset="0"/>
                <a:cs typeface="Cambria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 pitchFamily="18" charset="0"/>
                <a:cs typeface="Cambria"/>
              </a:rPr>
              <a:t>CoC</a:t>
            </a:r>
            <a:endParaRPr lang="de-DE" b="0" dirty="0" smtClean="0">
              <a:solidFill>
                <a:schemeClr val="tx1"/>
              </a:solidFill>
              <a:latin typeface="Cambria" pitchFamily="18" charset="0"/>
              <a:cs typeface="Cambria"/>
            </a:endParaRPr>
          </a:p>
          <a:p>
            <a:pPr marL="342900" indent="-342900">
              <a:buFont typeface="Arial"/>
              <a:buChar char="•"/>
            </a:pPr>
            <a:r>
              <a:rPr lang="de-DE" b="0" dirty="0">
                <a:solidFill>
                  <a:schemeClr val="tx1"/>
                </a:solidFill>
                <a:latin typeface="Cambria" pitchFamily="18" charset="0"/>
                <a:cs typeface="Cambria"/>
              </a:rPr>
              <a:t>Workshops </a:t>
            </a:r>
            <a:r>
              <a:rPr lang="de-DE" b="0" dirty="0" err="1">
                <a:solidFill>
                  <a:schemeClr val="tx1"/>
                </a:solidFill>
                <a:latin typeface="Cambria" pitchFamily="18" charset="0"/>
                <a:cs typeface="Cambria"/>
              </a:rPr>
              <a:t>were</a:t>
            </a:r>
            <a:r>
              <a:rPr lang="de-DE" b="0" dirty="0">
                <a:solidFill>
                  <a:schemeClr val="tx1"/>
                </a:solidFill>
                <a:latin typeface="Cambria" pitchFamily="18" charset="0"/>
                <a:cs typeface="Cambria"/>
              </a:rPr>
              <a:t> </a:t>
            </a:r>
            <a:r>
              <a:rPr lang="de-DE" b="0" dirty="0" err="1">
                <a:solidFill>
                  <a:schemeClr val="tx1"/>
                </a:solidFill>
                <a:latin typeface="Cambria" pitchFamily="18" charset="0"/>
                <a:cs typeface="Cambria"/>
              </a:rPr>
              <a:t>conducted</a:t>
            </a:r>
            <a:endParaRPr lang="en-US" b="0" dirty="0">
              <a:solidFill>
                <a:schemeClr val="tx1"/>
              </a:solidFill>
              <a:latin typeface="Cambria" pitchFamily="18" charset="0"/>
              <a:cs typeface="Cambria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8143" y="1680482"/>
            <a:ext cx="9144000" cy="619125"/>
          </a:xfrm>
          <a:prstGeom prst="rect">
            <a:avLst/>
          </a:prstGeom>
          <a:noFill/>
          <a:ln w="9525" cap="flat" cmpd="sng" algn="ctr">
            <a:solidFill>
              <a:srgbClr val="0E69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pic>
        <p:nvPicPr>
          <p:cNvPr id="13" name="Picture 12" descr="Certification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5207" y="0"/>
            <a:ext cx="758793" cy="75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9490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/>
        </p:nvSpPr>
        <p:spPr bwMode="auto">
          <a:xfrm>
            <a:off x="0" y="875457"/>
            <a:ext cx="9144000" cy="5742721"/>
          </a:xfrm>
          <a:prstGeom prst="rect">
            <a:avLst/>
          </a:prstGeom>
          <a:solidFill>
            <a:srgbClr val="F2E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Cambria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-142875" y="1335187"/>
            <a:ext cx="9445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The aim is to achieve full-stage manufacturing (FOB)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35754" y="3832720"/>
            <a:ext cx="1368152" cy="1815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Develop the Style</a:t>
            </a:r>
            <a:endParaRPr lang="en-US" dirty="0"/>
          </a:p>
        </p:txBody>
      </p:sp>
      <p:sp>
        <p:nvSpPr>
          <p:cNvPr id="20" name="Rechteck 19"/>
          <p:cNvSpPr/>
          <p:nvPr/>
        </p:nvSpPr>
        <p:spPr>
          <a:xfrm>
            <a:off x="1608083" y="3834170"/>
            <a:ext cx="1734207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Purchase fabric &amp; accessories</a:t>
            </a:r>
            <a:endParaRPr lang="en-US" sz="2000" dirty="0"/>
          </a:p>
        </p:txBody>
      </p:sp>
      <p:sp>
        <p:nvSpPr>
          <p:cNvPr id="21" name="Rechteck 20"/>
          <p:cNvSpPr/>
          <p:nvPr/>
        </p:nvSpPr>
        <p:spPr>
          <a:xfrm>
            <a:off x="3349226" y="3834170"/>
            <a:ext cx="1368152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b="1" dirty="0" smtClean="0"/>
              <a:t>ut</a:t>
            </a:r>
            <a:r>
              <a:rPr lang="en-US" dirty="0" smtClean="0"/>
              <a:t> the Fabric</a:t>
            </a:r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4716755" y="3834170"/>
            <a:ext cx="1526389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b="1" dirty="0" smtClean="0"/>
              <a:t>ake</a:t>
            </a:r>
            <a:r>
              <a:rPr lang="en-US" dirty="0" smtClean="0"/>
              <a:t> the garments</a:t>
            </a:r>
            <a:endParaRPr lang="en-US" dirty="0"/>
          </a:p>
        </p:txBody>
      </p:sp>
      <p:sp>
        <p:nvSpPr>
          <p:cNvPr id="23" name="Rechteck 22"/>
          <p:cNvSpPr/>
          <p:nvPr/>
        </p:nvSpPr>
        <p:spPr>
          <a:xfrm>
            <a:off x="6178764" y="3834170"/>
            <a:ext cx="1451746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chemeClr val="bg1"/>
                </a:solidFill>
              </a:rPr>
              <a:t>T</a:t>
            </a:r>
            <a:r>
              <a:rPr lang="en-US" sz="1700" b="1" dirty="0" smtClean="0"/>
              <a:t>rim/</a:t>
            </a:r>
            <a:r>
              <a:rPr lang="en-US" sz="1700" b="1" dirty="0" smtClean="0">
                <a:solidFill>
                  <a:srgbClr val="FF0000"/>
                </a:solidFill>
              </a:rPr>
              <a:t>p</a:t>
            </a:r>
            <a:r>
              <a:rPr lang="en-US" sz="1700" b="1" dirty="0" smtClean="0"/>
              <a:t>ack</a:t>
            </a:r>
            <a:r>
              <a:rPr lang="en-US" dirty="0" smtClean="0"/>
              <a:t> the garments</a:t>
            </a:r>
            <a:endParaRPr lang="en-US" dirty="0"/>
          </a:p>
        </p:txBody>
      </p:sp>
      <p:sp>
        <p:nvSpPr>
          <p:cNvPr id="24" name="Rechteck 23"/>
          <p:cNvSpPr/>
          <p:nvPr/>
        </p:nvSpPr>
        <p:spPr>
          <a:xfrm>
            <a:off x="7623350" y="3834170"/>
            <a:ext cx="1368152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Ship the garments</a:t>
            </a:r>
            <a:endParaRPr lang="en-US" sz="2000" dirty="0"/>
          </a:p>
        </p:txBody>
      </p:sp>
      <p:sp>
        <p:nvSpPr>
          <p:cNvPr id="25" name="Rechteck 24"/>
          <p:cNvSpPr/>
          <p:nvPr/>
        </p:nvSpPr>
        <p:spPr>
          <a:xfrm>
            <a:off x="3286162" y="3324963"/>
            <a:ext cx="4339584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CMP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236484" y="5751349"/>
            <a:ext cx="8718334" cy="283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FOB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222375" y="183258"/>
            <a:ext cx="6889749" cy="59806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800" b="0" dirty="0" smtClean="0">
                <a:latin typeface="Museo 500 Regular"/>
                <a:cs typeface="Museo 500 Regular"/>
              </a:rPr>
              <a:t>National Export Strategy garment</a:t>
            </a:r>
            <a:endParaRPr lang="en-US" sz="2800" b="0" dirty="0">
              <a:latin typeface="Museo 500 Regular"/>
              <a:cs typeface="Museo 500 Regular"/>
            </a:endParaRPr>
          </a:p>
        </p:txBody>
      </p:sp>
      <p:pic>
        <p:nvPicPr>
          <p:cNvPr id="28" name="Picture 27" descr="CMP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6493" y="81710"/>
            <a:ext cx="824996" cy="63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4582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08389" y="1757630"/>
            <a:ext cx="9144000" cy="4983689"/>
            <a:chOff x="0" y="1674812"/>
            <a:chExt cx="9144000" cy="4983689"/>
          </a:xfrm>
        </p:grpSpPr>
        <p:sp>
          <p:nvSpPr>
            <p:cNvPr id="10" name="Rectangle 1"/>
            <p:cNvSpPr/>
            <p:nvPr/>
          </p:nvSpPr>
          <p:spPr bwMode="auto">
            <a:xfrm>
              <a:off x="0" y="1674812"/>
              <a:ext cx="4559300" cy="49836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1"/>
            <p:cNvSpPr/>
            <p:nvPr/>
          </p:nvSpPr>
          <p:spPr bwMode="auto">
            <a:xfrm>
              <a:off x="707479" y="1674812"/>
              <a:ext cx="8436521" cy="4983689"/>
            </a:xfrm>
            <a:prstGeom prst="rect">
              <a:avLst/>
            </a:prstGeom>
            <a:solidFill>
              <a:srgbClr val="F2EDD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8" name="Textfeld 27"/>
          <p:cNvSpPr txBox="1"/>
          <p:nvPr/>
        </p:nvSpPr>
        <p:spPr>
          <a:xfrm>
            <a:off x="599090" y="1810464"/>
            <a:ext cx="838615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charset="2"/>
              <a:buChar char=""/>
            </a:pPr>
            <a:endParaRPr lang="en-US" sz="800" dirty="0">
              <a:solidFill>
                <a:srgbClr val="262626"/>
              </a:solidFill>
              <a:latin typeface="Cambria" pitchFamily="18" charset="0"/>
            </a:endParaRPr>
          </a:p>
          <a:p>
            <a:pPr marL="514350" lvl="1" indent="-342900">
              <a:spcBef>
                <a:spcPts val="600"/>
              </a:spcBef>
              <a:buFont typeface="Wingdings" charset="2"/>
              <a:buChar char=""/>
            </a:pPr>
            <a:r>
              <a:rPr lang="en-US" b="0" dirty="0" smtClean="0">
                <a:solidFill>
                  <a:schemeClr val="accent2"/>
                </a:solidFill>
                <a:latin typeface="Cambria" pitchFamily="18" charset="0"/>
              </a:rPr>
              <a:t>Workshops, trainings on reaching to FOB</a:t>
            </a:r>
          </a:p>
          <a:p>
            <a:pPr marL="1057275" indent="-342900">
              <a:spcBef>
                <a:spcPts val="600"/>
              </a:spcBef>
              <a:buFont typeface="Arial"/>
              <a:buChar char="•"/>
            </a:pPr>
            <a:r>
              <a:rPr lang="en-US" b="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Price calculation</a:t>
            </a:r>
          </a:p>
          <a:p>
            <a:pPr marL="1057275" indent="-342900">
              <a:spcBef>
                <a:spcPts val="600"/>
              </a:spcBef>
              <a:buFont typeface="Arial"/>
              <a:buChar char="•"/>
            </a:pPr>
            <a:r>
              <a:rPr lang="de-DE" b="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EU </a:t>
            </a:r>
            <a:r>
              <a:rPr lang="de-DE" b="0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market</a:t>
            </a:r>
            <a:r>
              <a:rPr lang="de-DE" b="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de-DE" b="0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requirements</a:t>
            </a:r>
            <a:endParaRPr lang="en-US" b="0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1057275" indent="-342900">
              <a:spcBef>
                <a:spcPts val="600"/>
              </a:spcBef>
              <a:buFont typeface="Arial"/>
              <a:buChar char="•"/>
            </a:pPr>
            <a:r>
              <a:rPr lang="en-US" b="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Merchandise planning &amp; </a:t>
            </a:r>
            <a:r>
              <a:rPr lang="en-US" b="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actions</a:t>
            </a:r>
          </a:p>
          <a:p>
            <a:pPr marL="1057275" indent="-342900">
              <a:spcBef>
                <a:spcPts val="600"/>
              </a:spcBef>
              <a:buFont typeface="Arial"/>
              <a:buChar char="•"/>
            </a:pPr>
            <a:r>
              <a:rPr lang="de-DE" b="0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How</a:t>
            </a:r>
            <a:r>
              <a:rPr lang="de-DE" b="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and </a:t>
            </a:r>
            <a:r>
              <a:rPr lang="de-DE" b="0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where</a:t>
            </a:r>
            <a:r>
              <a:rPr lang="de-DE" b="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de-DE" b="0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to</a:t>
            </a:r>
            <a:r>
              <a:rPr lang="de-DE" b="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de-DE" b="0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source</a:t>
            </a:r>
            <a:r>
              <a:rPr lang="de-DE" b="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?</a:t>
            </a:r>
            <a:endParaRPr lang="en-US" b="0" dirty="0" smtClean="0">
              <a:solidFill>
                <a:srgbClr val="262626"/>
              </a:solidFill>
              <a:latin typeface="Cambria" pitchFamily="18" charset="0"/>
            </a:endParaRPr>
          </a:p>
          <a:p>
            <a:pPr marL="514350" lvl="1" indent="-342900">
              <a:spcBef>
                <a:spcPts val="600"/>
              </a:spcBef>
              <a:buFont typeface="Wingdings" charset="2"/>
              <a:buChar char=""/>
            </a:pPr>
            <a:r>
              <a:rPr lang="en-US" b="0" dirty="0" smtClean="0">
                <a:solidFill>
                  <a:schemeClr val="accent2"/>
                </a:solidFill>
                <a:latin typeface="Cambria" pitchFamily="18" charset="0"/>
              </a:rPr>
              <a:t>Study Tour to EU </a:t>
            </a:r>
            <a:r>
              <a:rPr lang="en-US" b="0" dirty="0" smtClean="0">
                <a:solidFill>
                  <a:srgbClr val="262626"/>
                </a:solidFill>
                <a:latin typeface="Cambria" pitchFamily="18" charset="0"/>
              </a:rPr>
              <a:t>“European </a:t>
            </a:r>
            <a:r>
              <a:rPr lang="en-US" b="0" dirty="0">
                <a:solidFill>
                  <a:srgbClr val="262626"/>
                </a:solidFill>
                <a:latin typeface="Cambria" pitchFamily="18" charset="0"/>
              </a:rPr>
              <a:t>Market &amp;  </a:t>
            </a:r>
            <a:r>
              <a:rPr lang="en-US" b="0" dirty="0" smtClean="0">
                <a:solidFill>
                  <a:srgbClr val="262626"/>
                </a:solidFill>
                <a:latin typeface="Cambria" pitchFamily="18" charset="0"/>
              </a:rPr>
              <a:t>Buyer Requirements” (Trade Fair visits, B2B meetings)  to gather sourcing knowledge </a:t>
            </a:r>
          </a:p>
          <a:p>
            <a:pPr marL="514350" lvl="1" indent="-342900">
              <a:spcBef>
                <a:spcPts val="600"/>
              </a:spcBef>
              <a:buFont typeface="Wingdings" charset="2"/>
              <a:buChar char=""/>
            </a:pPr>
            <a:r>
              <a:rPr lang="en-US" b="0" dirty="0" smtClean="0">
                <a:solidFill>
                  <a:srgbClr val="262626"/>
                </a:solidFill>
                <a:latin typeface="Cambria" pitchFamily="18" charset="0"/>
              </a:rPr>
              <a:t>Training and coaching during </a:t>
            </a:r>
            <a:r>
              <a:rPr lang="en-US" b="0" dirty="0" smtClean="0">
                <a:solidFill>
                  <a:schemeClr val="accent2"/>
                </a:solidFill>
                <a:latin typeface="Cambria" pitchFamily="18" charset="0"/>
              </a:rPr>
              <a:t>first trial orders  by EU buyers </a:t>
            </a:r>
            <a:r>
              <a:rPr lang="en-US" b="0" dirty="0" smtClean="0">
                <a:solidFill>
                  <a:srgbClr val="262626"/>
                </a:solidFill>
                <a:latin typeface="Cambria" pitchFamily="18" charset="0"/>
              </a:rPr>
              <a:t>with selected manufacturers</a:t>
            </a:r>
          </a:p>
          <a:p>
            <a:pPr marL="514350" lvl="1" indent="-342900">
              <a:spcBef>
                <a:spcPts val="600"/>
              </a:spcBef>
              <a:buFont typeface="Wingdings" charset="2"/>
              <a:buChar char=""/>
            </a:pPr>
            <a:r>
              <a:rPr lang="de-DE" b="0" dirty="0" smtClean="0">
                <a:solidFill>
                  <a:schemeClr val="accent2"/>
                </a:solidFill>
                <a:latin typeface="Cambria" pitchFamily="18" charset="0"/>
              </a:rPr>
              <a:t>EU Trade </a:t>
            </a:r>
            <a:r>
              <a:rPr lang="de-DE" b="0" dirty="0" err="1" smtClean="0">
                <a:solidFill>
                  <a:schemeClr val="accent2"/>
                </a:solidFill>
                <a:latin typeface="Cambria" pitchFamily="18" charset="0"/>
              </a:rPr>
              <a:t>mission</a:t>
            </a:r>
            <a:r>
              <a:rPr lang="de-DE" b="0" dirty="0" smtClean="0">
                <a:solidFill>
                  <a:srgbClr val="262626"/>
                </a:solidFill>
                <a:latin typeface="Cambria" pitchFamily="18" charset="0"/>
              </a:rPr>
              <a:t> </a:t>
            </a:r>
            <a:r>
              <a:rPr lang="de-DE" b="0" dirty="0" err="1" smtClean="0">
                <a:solidFill>
                  <a:srgbClr val="262626"/>
                </a:solidFill>
                <a:latin typeface="Cambria" pitchFamily="18" charset="0"/>
              </a:rPr>
              <a:t>to</a:t>
            </a:r>
            <a:r>
              <a:rPr lang="de-DE" b="0" dirty="0" smtClean="0">
                <a:solidFill>
                  <a:srgbClr val="262626"/>
                </a:solidFill>
                <a:latin typeface="Cambria" pitchFamily="18" charset="0"/>
              </a:rPr>
              <a:t> Myanmar in March 2015 </a:t>
            </a:r>
            <a:r>
              <a:rPr lang="de-DE" b="0" dirty="0" err="1" smtClean="0">
                <a:solidFill>
                  <a:srgbClr val="262626"/>
                </a:solidFill>
                <a:latin typeface="Cambria" pitchFamily="18" charset="0"/>
              </a:rPr>
              <a:t>to</a:t>
            </a:r>
            <a:r>
              <a:rPr lang="de-DE" b="0" dirty="0" smtClean="0">
                <a:solidFill>
                  <a:srgbClr val="262626"/>
                </a:solidFill>
                <a:latin typeface="Cambria" pitchFamily="18" charset="0"/>
              </a:rPr>
              <a:t> </a:t>
            </a:r>
            <a:r>
              <a:rPr lang="de-DE" b="0" dirty="0" err="1" smtClean="0">
                <a:solidFill>
                  <a:srgbClr val="262626"/>
                </a:solidFill>
                <a:latin typeface="Cambria" pitchFamily="18" charset="0"/>
              </a:rPr>
              <a:t>create</a:t>
            </a:r>
            <a:r>
              <a:rPr lang="de-DE" b="0" dirty="0" smtClean="0">
                <a:solidFill>
                  <a:srgbClr val="262626"/>
                </a:solidFill>
                <a:latin typeface="Cambria" pitchFamily="18" charset="0"/>
              </a:rPr>
              <a:t> </a:t>
            </a:r>
            <a:r>
              <a:rPr lang="de-DE" b="0" dirty="0" err="1" smtClean="0">
                <a:solidFill>
                  <a:srgbClr val="262626"/>
                </a:solidFill>
                <a:latin typeface="Cambria" pitchFamily="18" charset="0"/>
              </a:rPr>
              <a:t>business</a:t>
            </a:r>
            <a:r>
              <a:rPr lang="de-DE" b="0" dirty="0" smtClean="0">
                <a:solidFill>
                  <a:srgbClr val="262626"/>
                </a:solidFill>
                <a:latin typeface="Cambria" pitchFamily="18" charset="0"/>
              </a:rPr>
              <a:t> </a:t>
            </a:r>
            <a:r>
              <a:rPr lang="de-DE" b="0" dirty="0" err="1" smtClean="0">
                <a:solidFill>
                  <a:srgbClr val="262626"/>
                </a:solidFill>
                <a:latin typeface="Cambria" pitchFamily="18" charset="0"/>
              </a:rPr>
              <a:t>contacts</a:t>
            </a:r>
            <a:endParaRPr lang="en-US" b="0" dirty="0">
              <a:solidFill>
                <a:srgbClr val="262626"/>
              </a:solidFill>
              <a:latin typeface="Cambria" pitchFamily="18" charset="0"/>
            </a:endParaRPr>
          </a:p>
          <a:p>
            <a:pPr marL="171450" lvl="1">
              <a:spcBef>
                <a:spcPts val="600"/>
              </a:spcBef>
            </a:pPr>
            <a:endParaRPr lang="en-US" b="0" dirty="0">
              <a:solidFill>
                <a:srgbClr val="262626"/>
              </a:solidFill>
              <a:latin typeface="Cambria" pitchFamily="18" charset="0"/>
            </a:endParaRPr>
          </a:p>
          <a:p>
            <a:pPr lvl="1">
              <a:spcBef>
                <a:spcPts val="600"/>
              </a:spcBef>
              <a:buFont typeface="Courier New" pitchFamily="49" charset="0"/>
              <a:buChar char="o"/>
            </a:pPr>
            <a:endParaRPr lang="en-US" b="0" dirty="0">
              <a:solidFill>
                <a:srgbClr val="262626"/>
              </a:solidFill>
              <a:latin typeface="Cambria" pitchFamily="18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2D803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289F30"/>
              </a:solidFill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7893050" y="6602399"/>
            <a:ext cx="927100" cy="2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200" b="0" dirty="0" smtClean="0">
                <a:solidFill>
                  <a:schemeClr val="bg1"/>
                </a:solidFill>
              </a:rPr>
              <a:t>Slide </a:t>
            </a:r>
            <a:fld id="{327115CA-E6A4-425F-BB4F-A64D48743A27}" type="slidenum">
              <a:rPr lang="de-DE" sz="1200" b="0">
                <a:solidFill>
                  <a:schemeClr val="bg1"/>
                </a:solidFill>
              </a:rPr>
              <a:pPr/>
              <a:t>32</a:t>
            </a:fld>
            <a:endParaRPr lang="de-DE" sz="1200" b="0" dirty="0">
              <a:solidFill>
                <a:schemeClr val="bg1"/>
              </a:solidFill>
            </a:endParaRPr>
          </a:p>
        </p:txBody>
      </p:sp>
      <p:pic>
        <p:nvPicPr>
          <p:cNvPr id="26" name="Picture 25" descr="Smart Myanmar5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88" y="81400"/>
            <a:ext cx="1994868" cy="8140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6376" y="2349838"/>
            <a:ext cx="46672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b="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>
              <a:buFont typeface="Arial"/>
              <a:buChar char="•"/>
            </a:pPr>
            <a:endParaRPr lang="en-US" b="0" dirty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>
              <a:buFont typeface="Arial"/>
              <a:buChar char="•"/>
            </a:pPr>
            <a:endParaRPr lang="en-US" b="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>
              <a:buFont typeface="Arial"/>
              <a:buChar char="•"/>
            </a:pPr>
            <a:endParaRPr lang="en-US" b="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222375" y="183258"/>
            <a:ext cx="6889749" cy="59806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de-DE" sz="2800" b="0" dirty="0" err="1" smtClean="0">
                <a:latin typeface="Museo 500 Regular"/>
                <a:cs typeface="Museo 500 Regular"/>
              </a:rPr>
              <a:t>Activity</a:t>
            </a:r>
            <a:r>
              <a:rPr lang="de-DE" sz="2800" b="0" dirty="0" smtClean="0">
                <a:latin typeface="Museo 500 Regular"/>
                <a:cs typeface="Museo 500 Regular"/>
              </a:rPr>
              <a:t> </a:t>
            </a:r>
            <a:r>
              <a:rPr lang="de-DE" sz="2800" b="0" dirty="0" err="1" smtClean="0">
                <a:latin typeface="Museo 500 Regular"/>
                <a:cs typeface="Museo 500 Regular"/>
              </a:rPr>
              <a:t>cluster</a:t>
            </a:r>
            <a:r>
              <a:rPr lang="de-DE" sz="2800" b="0" dirty="0" smtClean="0">
                <a:latin typeface="Museo 500 Regular"/>
                <a:cs typeface="Museo 500 Regular"/>
              </a:rPr>
              <a:t>: </a:t>
            </a:r>
            <a:r>
              <a:rPr lang="de-DE" sz="2800" b="0" dirty="0" err="1" smtClean="0">
                <a:latin typeface="Museo 500 Regular"/>
                <a:cs typeface="Museo 500 Regular"/>
              </a:rPr>
              <a:t>marketing</a:t>
            </a:r>
            <a:r>
              <a:rPr lang="de-DE" sz="2800" b="0" dirty="0" smtClean="0">
                <a:latin typeface="Museo 500 Regular"/>
                <a:cs typeface="Museo 500 Regular"/>
              </a:rPr>
              <a:t> and </a:t>
            </a:r>
            <a:r>
              <a:rPr lang="de-DE" sz="2800" b="0" dirty="0" err="1" smtClean="0">
                <a:latin typeface="Museo 500 Regular"/>
                <a:cs typeface="Museo 500 Regular"/>
              </a:rPr>
              <a:t>export</a:t>
            </a:r>
            <a:endParaRPr lang="en-US" sz="2800" b="0" dirty="0">
              <a:latin typeface="Museo 500 Regular"/>
              <a:cs typeface="Museo 500 Regular"/>
            </a:endParaRPr>
          </a:p>
          <a:p>
            <a:pPr algn="r"/>
            <a:endParaRPr lang="en-US" sz="2800" b="0" dirty="0">
              <a:latin typeface="Museo 500 Regular"/>
              <a:cs typeface="Museo 500 Regular"/>
            </a:endParaRPr>
          </a:p>
        </p:txBody>
      </p:sp>
      <p:pic>
        <p:nvPicPr>
          <p:cNvPr id="41" name="Picture 40" descr="CMP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6493" y="81710"/>
            <a:ext cx="824996" cy="63918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97688" y="941978"/>
            <a:ext cx="9013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The </a:t>
            </a:r>
            <a:r>
              <a:rPr lang="en-US" sz="2800" b="0" dirty="0" smtClean="0">
                <a:solidFill>
                  <a:schemeClr val="tx1"/>
                </a:solidFill>
              </a:rPr>
              <a:t>aim is full-stage </a:t>
            </a:r>
            <a:r>
              <a:rPr lang="en-US" sz="2800" b="0" dirty="0">
                <a:solidFill>
                  <a:schemeClr val="tx1"/>
                </a:solidFill>
              </a:rPr>
              <a:t>manufacturing (FOB)</a:t>
            </a:r>
          </a:p>
        </p:txBody>
      </p:sp>
    </p:spTree>
    <p:extLst>
      <p:ext uri="{BB962C8B-B14F-4D97-AF65-F5344CB8AC3E}">
        <p14:creationId xmlns:p14="http://schemas.microsoft.com/office/powerpoint/2010/main" xmlns="" val="1176874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/>
        </p:nvSpPr>
        <p:spPr bwMode="auto">
          <a:xfrm>
            <a:off x="0" y="1715561"/>
            <a:ext cx="9144000" cy="4983689"/>
          </a:xfrm>
          <a:prstGeom prst="rect">
            <a:avLst/>
          </a:prstGeom>
          <a:solidFill>
            <a:srgbClr val="F2E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281416" y="1001595"/>
            <a:ext cx="6794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2"/>
                </a:solidFill>
              </a:rPr>
              <a:t>First steps </a:t>
            </a:r>
            <a:r>
              <a:rPr lang="en-US" sz="2800" dirty="0" smtClean="0"/>
              <a:t>towards a major change</a:t>
            </a:r>
            <a:endParaRPr lang="en-US" sz="2800" dirty="0"/>
          </a:p>
        </p:txBody>
      </p:sp>
      <p:sp>
        <p:nvSpPr>
          <p:cNvPr id="28" name="Textfeld 27"/>
          <p:cNvSpPr txBox="1"/>
          <p:nvPr/>
        </p:nvSpPr>
        <p:spPr>
          <a:xfrm>
            <a:off x="111126" y="2258117"/>
            <a:ext cx="47625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charset="2"/>
              <a:buChar char=""/>
            </a:pPr>
            <a:endParaRPr lang="en-US" sz="800" dirty="0">
              <a:solidFill>
                <a:srgbClr val="262626"/>
              </a:solidFill>
              <a:latin typeface="Cambria" pitchFamily="18" charset="0"/>
            </a:endParaRPr>
          </a:p>
          <a:p>
            <a:pPr marL="514350" lvl="1" indent="-342900">
              <a:buFont typeface="Wingdings" charset="2"/>
              <a:buChar char=""/>
            </a:pPr>
            <a:r>
              <a:rPr lang="en-US" b="0" dirty="0" smtClean="0">
                <a:solidFill>
                  <a:schemeClr val="accent2"/>
                </a:solidFill>
                <a:latin typeface="Cambria" pitchFamily="18" charset="0"/>
              </a:rPr>
              <a:t>Manufacturers’ awareness </a:t>
            </a:r>
            <a:r>
              <a:rPr lang="en-US" b="0" dirty="0" smtClean="0">
                <a:solidFill>
                  <a:srgbClr val="262626"/>
                </a:solidFill>
                <a:latin typeface="Cambria" pitchFamily="18" charset="0"/>
              </a:rPr>
              <a:t>of global competitive pressure is increasing</a:t>
            </a:r>
            <a:endParaRPr lang="en-US" b="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514350" lvl="1" indent="-342900">
              <a:buFont typeface="Wingdings" charset="2"/>
              <a:buChar char=""/>
            </a:pPr>
            <a:endParaRPr lang="en-US" b="0" dirty="0" smtClean="0">
              <a:solidFill>
                <a:srgbClr val="262626"/>
              </a:solidFill>
              <a:latin typeface="Cambria" pitchFamily="18" charset="0"/>
            </a:endParaRPr>
          </a:p>
          <a:p>
            <a:pPr marL="514350" lvl="1" indent="-342900">
              <a:buFont typeface="Wingdings" charset="2"/>
              <a:buChar char=""/>
            </a:pPr>
            <a:r>
              <a:rPr lang="en-US" b="0" dirty="0" smtClean="0">
                <a:solidFill>
                  <a:schemeClr val="accent2"/>
                </a:solidFill>
                <a:latin typeface="Cambria" pitchFamily="18" charset="0"/>
              </a:rPr>
              <a:t>Manufacturers’ knowledge </a:t>
            </a:r>
            <a:r>
              <a:rPr lang="en-US" b="0" dirty="0" smtClean="0">
                <a:solidFill>
                  <a:srgbClr val="262626"/>
                </a:solidFill>
                <a:latin typeface="Cambria" pitchFamily="18" charset="0"/>
              </a:rPr>
              <a:t>in “from CMP to FOB” is improving</a:t>
            </a:r>
          </a:p>
          <a:p>
            <a:pPr marL="514350" lvl="1" indent="-342900">
              <a:buFont typeface="Wingdings" charset="2"/>
              <a:buChar char=""/>
            </a:pPr>
            <a:endParaRPr lang="en-US" b="0" dirty="0" smtClean="0">
              <a:solidFill>
                <a:srgbClr val="262626"/>
              </a:solidFill>
              <a:latin typeface="Cambria" pitchFamily="18" charset="0"/>
            </a:endParaRPr>
          </a:p>
          <a:p>
            <a:pPr marL="514350" lvl="1" indent="-342900">
              <a:buFont typeface="Wingdings" charset="2"/>
              <a:buChar char=""/>
            </a:pPr>
            <a:r>
              <a:rPr lang="en-US" b="0" dirty="0">
                <a:solidFill>
                  <a:srgbClr val="262626"/>
                </a:solidFill>
                <a:latin typeface="Cambria" pitchFamily="18" charset="0"/>
              </a:rPr>
              <a:t>European business delegation of garment manufacturers visiting Myanmar with </a:t>
            </a:r>
            <a:r>
              <a:rPr lang="en-US" b="0" dirty="0">
                <a:solidFill>
                  <a:schemeClr val="accent2"/>
                </a:solidFill>
                <a:latin typeface="Cambria" pitchFamily="18" charset="0"/>
              </a:rPr>
              <a:t>high interest to place orders </a:t>
            </a:r>
          </a:p>
          <a:p>
            <a:pPr marL="514350" lvl="1" indent="-342900">
              <a:buFont typeface="Wingdings" charset="2"/>
              <a:buChar char=""/>
            </a:pPr>
            <a:endParaRPr lang="en-US" b="0" dirty="0" smtClean="0">
              <a:solidFill>
                <a:srgbClr val="262626"/>
              </a:solidFill>
              <a:latin typeface="Cambria" pitchFamily="18" charset="0"/>
            </a:endParaRPr>
          </a:p>
          <a:p>
            <a:pPr marL="514350" lvl="1" indent="-342900">
              <a:buFont typeface="Wingdings" charset="2"/>
              <a:buChar char=""/>
            </a:pPr>
            <a:endParaRPr lang="en-US" b="0" dirty="0" smtClean="0">
              <a:solidFill>
                <a:srgbClr val="262626"/>
              </a:solidFill>
              <a:latin typeface="Cambria" pitchFamily="18" charset="0"/>
            </a:endParaRPr>
          </a:p>
          <a:p>
            <a:pPr lvl="1">
              <a:buFont typeface="Courier New" pitchFamily="49" charset="0"/>
              <a:buChar char="o"/>
            </a:pPr>
            <a:endParaRPr lang="en-US" b="0" dirty="0">
              <a:solidFill>
                <a:srgbClr val="262626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1698625"/>
            <a:ext cx="9144000" cy="619125"/>
          </a:xfrm>
          <a:prstGeom prst="rect">
            <a:avLst/>
          </a:prstGeom>
          <a:noFill/>
          <a:ln w="9525" cap="flat" cmpd="sng" algn="ctr">
            <a:solidFill>
              <a:srgbClr val="0E69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7893050" y="6602399"/>
            <a:ext cx="927100" cy="2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200" b="0" dirty="0" smtClean="0">
                <a:solidFill>
                  <a:schemeClr val="bg1"/>
                </a:solidFill>
              </a:rPr>
              <a:t>Slide </a:t>
            </a:r>
            <a:fld id="{327115CA-E6A4-425F-BB4F-A64D48743A27}" type="slidenum">
              <a:rPr lang="de-DE" sz="1200" b="0">
                <a:solidFill>
                  <a:schemeClr val="bg1"/>
                </a:solidFill>
              </a:rPr>
              <a:pPr/>
              <a:t>33</a:t>
            </a:fld>
            <a:endParaRPr lang="de-DE" sz="1200" b="0" dirty="0">
              <a:solidFill>
                <a:schemeClr val="bg1"/>
              </a:solidFill>
            </a:endParaRPr>
          </a:p>
        </p:txBody>
      </p:sp>
      <p:pic>
        <p:nvPicPr>
          <p:cNvPr id="26" name="Picture 25" descr="Smart Myanmar5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88" y="81400"/>
            <a:ext cx="1994868" cy="814007"/>
          </a:xfrm>
          <a:prstGeom prst="rect">
            <a:avLst/>
          </a:prstGeom>
        </p:spPr>
      </p:pic>
      <p:sp>
        <p:nvSpPr>
          <p:cNvPr id="40" name="Title 1"/>
          <p:cNvSpPr txBox="1">
            <a:spLocks/>
          </p:cNvSpPr>
          <p:nvPr/>
        </p:nvSpPr>
        <p:spPr>
          <a:xfrm>
            <a:off x="1222375" y="183258"/>
            <a:ext cx="6889749" cy="59806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800" b="0" dirty="0" smtClean="0">
                <a:latin typeface="Museo 500 Regular"/>
                <a:cs typeface="Museo 500 Regular"/>
              </a:rPr>
              <a:t>Export strategy: from CMP to FOB</a:t>
            </a:r>
            <a:endParaRPr lang="en-US" sz="2800" b="0" dirty="0">
              <a:latin typeface="Museo 500 Regular"/>
              <a:cs typeface="Museo 500 Regular"/>
            </a:endParaRPr>
          </a:p>
          <a:p>
            <a:pPr algn="r"/>
            <a:endParaRPr lang="en-US" sz="2800" b="0" dirty="0">
              <a:latin typeface="Museo 500 Regular"/>
              <a:cs typeface="Museo 500 Regular"/>
            </a:endParaRPr>
          </a:p>
        </p:txBody>
      </p:sp>
      <p:pic>
        <p:nvPicPr>
          <p:cNvPr id="41" name="Picture 40" descr="CMP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6493" y="81710"/>
            <a:ext cx="824996" cy="639186"/>
          </a:xfrm>
          <a:prstGeom prst="rect">
            <a:avLst/>
          </a:prstGeom>
        </p:spPr>
      </p:pic>
      <p:sp>
        <p:nvSpPr>
          <p:cNvPr id="17" name="Textfeld 8"/>
          <p:cNvSpPr txBox="1"/>
          <p:nvPr/>
        </p:nvSpPr>
        <p:spPr>
          <a:xfrm>
            <a:off x="285751" y="1717228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2"/>
                </a:solidFill>
              </a:rPr>
              <a:t>Achievements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18" name="Grafik 1" descr="C:\Users\Roy.SEQUA\Documents\2-MYANMAR Study trip\trade fair participation program\Fotos\DSC_1363.JPG"/>
          <p:cNvPicPr/>
          <p:nvPr/>
        </p:nvPicPr>
        <p:blipFill>
          <a:blip r:embed="rId5" cstate="print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84" t="4865" b="4865"/>
          <a:stretch>
            <a:fillRect/>
          </a:stretch>
        </p:blipFill>
        <p:spPr bwMode="auto">
          <a:xfrm>
            <a:off x="5095874" y="2328585"/>
            <a:ext cx="4048125" cy="2306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 l="1819" t="28312"/>
          <a:stretch>
            <a:fillRect/>
          </a:stretch>
        </p:blipFill>
        <p:spPr bwMode="auto">
          <a:xfrm>
            <a:off x="5096572" y="4587876"/>
            <a:ext cx="4047428" cy="236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0" y="6737358"/>
            <a:ext cx="9144000" cy="233362"/>
          </a:xfrm>
          <a:prstGeom prst="rect">
            <a:avLst/>
          </a:prstGeom>
          <a:solidFill>
            <a:srgbClr val="2D803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289F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028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/>
          <p:nvPr/>
        </p:nvSpPr>
        <p:spPr bwMode="auto">
          <a:xfrm>
            <a:off x="0" y="1905000"/>
            <a:ext cx="9144000" cy="4753501"/>
          </a:xfrm>
          <a:prstGeom prst="rect">
            <a:avLst/>
          </a:prstGeom>
          <a:solidFill>
            <a:srgbClr val="F2E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75901" y="80194"/>
            <a:ext cx="6495803" cy="598068"/>
          </a:xfrm>
        </p:spPr>
        <p:txBody>
          <a:bodyPr/>
          <a:lstStyle/>
          <a:p>
            <a:r>
              <a:rPr lang="de-DE" sz="3000" dirty="0" err="1" smtClean="0"/>
              <a:t>Remaining</a:t>
            </a:r>
            <a:r>
              <a:rPr lang="de-DE" sz="3000" dirty="0" smtClean="0"/>
              <a:t> </a:t>
            </a:r>
            <a:r>
              <a:rPr lang="de-DE" sz="3000" dirty="0" err="1" smtClean="0"/>
              <a:t>challenges</a:t>
            </a:r>
            <a:endParaRPr lang="en-US" sz="3000" dirty="0"/>
          </a:p>
        </p:txBody>
      </p:sp>
      <p:pic>
        <p:nvPicPr>
          <p:cNvPr id="5" name="Picture 4" descr="Social Compliance-illustr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7754" y="98970"/>
            <a:ext cx="1144686" cy="596738"/>
          </a:xfrm>
          <a:prstGeom prst="rect">
            <a:avLst/>
          </a:prstGeom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6642781"/>
            <a:ext cx="9144000" cy="233362"/>
          </a:xfrm>
          <a:prstGeom prst="rect">
            <a:avLst/>
          </a:prstGeom>
          <a:solidFill>
            <a:srgbClr val="2D803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289F30"/>
              </a:solidFill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7893050" y="6620542"/>
            <a:ext cx="927100" cy="2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200" b="0" dirty="0" smtClean="0">
                <a:solidFill>
                  <a:schemeClr val="bg1"/>
                </a:solidFill>
              </a:rPr>
              <a:t>Slide </a:t>
            </a:r>
            <a:fld id="{327115CA-E6A4-425F-BB4F-A64D48743A27}" type="slidenum">
              <a:rPr lang="de-DE" sz="1200" b="0">
                <a:solidFill>
                  <a:schemeClr val="bg1"/>
                </a:solidFill>
              </a:rPr>
              <a:pPr/>
              <a:t>34</a:t>
            </a:fld>
            <a:endParaRPr lang="de-DE" sz="1200" b="0" dirty="0">
              <a:solidFill>
                <a:schemeClr val="bg1"/>
              </a:solidFill>
            </a:endParaRPr>
          </a:p>
        </p:txBody>
      </p:sp>
      <p:pic>
        <p:nvPicPr>
          <p:cNvPr id="10" name="Picture 9" descr="Smart Myanmar5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88" y="81400"/>
            <a:ext cx="1994868" cy="8140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6571" y="1782661"/>
            <a:ext cx="9053286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"/>
              <a:tabLst>
                <a:tab pos="2190750" algn="l"/>
              </a:tabLst>
              <a:defRPr/>
            </a:pPr>
            <a:r>
              <a:rPr lang="en-US" sz="2800" b="0" kern="0" dirty="0" smtClean="0">
                <a:solidFill>
                  <a:schemeClr val="accent2"/>
                </a:solidFill>
                <a:latin typeface="Cambria" pitchFamily="18" charset="0"/>
              </a:rPr>
              <a:t>Consistent </a:t>
            </a:r>
            <a:r>
              <a:rPr lang="en-US" sz="2800" b="0" kern="0" dirty="0">
                <a:solidFill>
                  <a:schemeClr val="accent2"/>
                </a:solidFill>
                <a:latin typeface="Cambria" pitchFamily="18" charset="0"/>
              </a:rPr>
              <a:t>policy framework </a:t>
            </a:r>
            <a:r>
              <a:rPr lang="en-US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on </a:t>
            </a:r>
            <a:r>
              <a:rPr lang="en-US" b="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labour</a:t>
            </a:r>
            <a:r>
              <a:rPr lang="en-US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-related </a:t>
            </a:r>
            <a:r>
              <a:rPr lang="en-US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laws</a:t>
            </a:r>
          </a:p>
          <a:p>
            <a:pPr marL="342900" lvl="0" indent="-342900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"/>
              <a:tabLst>
                <a:tab pos="2190750" algn="l"/>
              </a:tabLst>
              <a:defRPr/>
            </a:pPr>
            <a:r>
              <a:rPr lang="de-DE" sz="2800" b="0" kern="0" dirty="0" err="1" smtClean="0">
                <a:solidFill>
                  <a:schemeClr val="accent2"/>
                </a:solidFill>
                <a:latin typeface="Cambria" pitchFamily="18" charset="0"/>
              </a:rPr>
              <a:t>Enforcement</a:t>
            </a:r>
            <a:r>
              <a:rPr lang="de-DE" sz="2800" b="0" kern="0" dirty="0" smtClean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de-DE" sz="2800" b="0" kern="0" dirty="0" err="1" smtClean="0">
                <a:solidFill>
                  <a:schemeClr val="accent2"/>
                </a:solidFill>
                <a:latin typeface="Cambria" pitchFamily="18" charset="0"/>
              </a:rPr>
              <a:t>of</a:t>
            </a:r>
            <a:r>
              <a:rPr lang="de-DE" sz="2800" b="0" kern="0" dirty="0" smtClean="0">
                <a:solidFill>
                  <a:schemeClr val="accent2"/>
                </a:solidFill>
                <a:latin typeface="Cambria" pitchFamily="18" charset="0"/>
              </a:rPr>
              <a:t>  </a:t>
            </a:r>
            <a:r>
              <a:rPr lang="de-DE" sz="2800" b="0" kern="0" dirty="0" err="1" smtClean="0">
                <a:solidFill>
                  <a:schemeClr val="accent2"/>
                </a:solidFill>
                <a:latin typeface="Cambria" pitchFamily="18" charset="0"/>
              </a:rPr>
              <a:t>the</a:t>
            </a:r>
            <a:r>
              <a:rPr lang="de-DE" sz="2800" b="0" kern="0" dirty="0" smtClean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de-DE" sz="2800" b="0" kern="0" dirty="0" err="1" smtClean="0">
                <a:solidFill>
                  <a:schemeClr val="accent2"/>
                </a:solidFill>
                <a:latin typeface="Cambria" pitchFamily="18" charset="0"/>
              </a:rPr>
              <a:t>labour</a:t>
            </a:r>
            <a:r>
              <a:rPr lang="de-DE" sz="2800" b="0" kern="0" dirty="0" smtClean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de-DE" sz="2800" b="0" kern="0" dirty="0" err="1" smtClean="0">
                <a:solidFill>
                  <a:schemeClr val="accent2"/>
                </a:solidFill>
                <a:latin typeface="Cambria" pitchFamily="18" charset="0"/>
              </a:rPr>
              <a:t>law</a:t>
            </a:r>
            <a:endParaRPr lang="en-US" sz="2800" b="0" kern="0" dirty="0">
              <a:solidFill>
                <a:schemeClr val="accent2"/>
              </a:solidFill>
              <a:latin typeface="Cambria" pitchFamily="18" charset="0"/>
            </a:endParaRPr>
          </a:p>
          <a:p>
            <a:pPr marL="342900" lvl="0" indent="-342900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"/>
              <a:tabLst>
                <a:tab pos="2190750" algn="l"/>
              </a:tabLst>
              <a:defRPr/>
            </a:pPr>
            <a:r>
              <a:rPr lang="de-DE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Legal </a:t>
            </a:r>
            <a:r>
              <a:rPr lang="de-DE" b="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framework</a:t>
            </a:r>
            <a:r>
              <a:rPr lang="de-DE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b="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conditions</a:t>
            </a:r>
            <a:r>
              <a:rPr lang="de-DE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b="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to</a:t>
            </a:r>
            <a:r>
              <a:rPr lang="de-DE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b="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reach</a:t>
            </a:r>
            <a:r>
              <a:rPr lang="de-DE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b="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to</a:t>
            </a:r>
            <a:r>
              <a:rPr lang="de-DE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b="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full</a:t>
            </a:r>
            <a:r>
              <a:rPr lang="de-DE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b="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scale</a:t>
            </a:r>
            <a:r>
              <a:rPr lang="de-DE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b="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business</a:t>
            </a:r>
            <a:r>
              <a:rPr lang="de-DE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(FOB)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"/>
              <a:tabLst>
                <a:tab pos="2190750" algn="l"/>
              </a:tabLst>
              <a:defRPr/>
            </a:pPr>
            <a:r>
              <a:rPr lang="de-DE" b="0" kern="0" dirty="0" smtClean="0">
                <a:solidFill>
                  <a:schemeClr val="tx1"/>
                </a:solidFill>
                <a:latin typeface="Cambria" pitchFamily="18" charset="0"/>
              </a:rPr>
              <a:t>Lack </a:t>
            </a:r>
            <a:r>
              <a:rPr lang="de-DE" b="0" kern="0" dirty="0" err="1" smtClean="0">
                <a:solidFill>
                  <a:schemeClr val="tx1"/>
                </a:solidFill>
                <a:latin typeface="Cambria" pitchFamily="18" charset="0"/>
              </a:rPr>
              <a:t>of</a:t>
            </a:r>
            <a:r>
              <a:rPr lang="de-DE" b="0" kern="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sz="2800" b="0" kern="0" dirty="0" err="1" smtClean="0">
                <a:solidFill>
                  <a:schemeClr val="accent2"/>
                </a:solidFill>
                <a:latin typeface="Cambria" pitchFamily="18" charset="0"/>
              </a:rPr>
              <a:t>financial</a:t>
            </a:r>
            <a:r>
              <a:rPr lang="de-DE" sz="2800" b="0" kern="0" dirty="0" smtClean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de-DE" sz="2800" b="0" kern="0" dirty="0" err="1" smtClean="0">
                <a:solidFill>
                  <a:schemeClr val="accent2"/>
                </a:solidFill>
                <a:latin typeface="Cambria" pitchFamily="18" charset="0"/>
              </a:rPr>
              <a:t>services</a:t>
            </a:r>
            <a:r>
              <a:rPr lang="de-DE" sz="2800" b="0" kern="0" dirty="0" smtClean="0">
                <a:solidFill>
                  <a:schemeClr val="accent2"/>
                </a:solidFill>
                <a:latin typeface="Cambria" pitchFamily="18" charset="0"/>
              </a:rPr>
              <a:t>, </a:t>
            </a:r>
            <a:r>
              <a:rPr lang="de-DE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legal </a:t>
            </a:r>
            <a:r>
              <a:rPr lang="de-DE" b="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framework</a:t>
            </a:r>
            <a:r>
              <a:rPr lang="de-DE" sz="2800" b="0" kern="0" dirty="0" smtClean="0">
                <a:solidFill>
                  <a:schemeClr val="accent2"/>
                </a:solidFill>
                <a:latin typeface="Cambria" pitchFamily="18" charset="0"/>
              </a:rPr>
              <a:t> 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"/>
              <a:tabLst>
                <a:tab pos="2190750" algn="l"/>
              </a:tabLst>
              <a:defRPr/>
            </a:pPr>
            <a:r>
              <a:rPr lang="de-DE" sz="2800" b="0" kern="0" dirty="0" err="1" smtClean="0">
                <a:solidFill>
                  <a:srgbClr val="C80F0E"/>
                </a:solidFill>
                <a:latin typeface="Cambria" pitchFamily="18" charset="0"/>
              </a:rPr>
              <a:t>Mind</a:t>
            </a:r>
            <a:r>
              <a:rPr lang="de-DE" sz="2800" b="0" kern="0" dirty="0" smtClean="0">
                <a:solidFill>
                  <a:srgbClr val="C80F0E"/>
                </a:solidFill>
                <a:latin typeface="Cambria" pitchFamily="18" charset="0"/>
              </a:rPr>
              <a:t> </a:t>
            </a:r>
            <a:r>
              <a:rPr lang="de-DE" sz="2800" b="0" kern="0" dirty="0" err="1" smtClean="0">
                <a:solidFill>
                  <a:srgbClr val="C80F0E"/>
                </a:solidFill>
                <a:latin typeface="Cambria" pitchFamily="18" charset="0"/>
              </a:rPr>
              <a:t>set</a:t>
            </a:r>
            <a:r>
              <a:rPr lang="de-DE" sz="2800" b="0" kern="0" dirty="0" smtClean="0">
                <a:solidFill>
                  <a:srgbClr val="C80F0E"/>
                </a:solidFill>
                <a:latin typeface="Cambria" pitchFamily="18" charset="0"/>
              </a:rPr>
              <a:t> </a:t>
            </a:r>
            <a:r>
              <a:rPr lang="de-DE" sz="2800" b="0" kern="0" dirty="0" err="1" smtClean="0">
                <a:solidFill>
                  <a:srgbClr val="C80F0E"/>
                </a:solidFill>
                <a:latin typeface="Cambria" pitchFamily="18" charset="0"/>
              </a:rPr>
              <a:t>of</a:t>
            </a:r>
            <a:r>
              <a:rPr lang="de-DE" sz="2800" b="0" kern="0" dirty="0" smtClean="0">
                <a:solidFill>
                  <a:srgbClr val="C80F0E"/>
                </a:solidFill>
                <a:latin typeface="Cambria" pitchFamily="18" charset="0"/>
              </a:rPr>
              <a:t> </a:t>
            </a:r>
            <a:r>
              <a:rPr lang="de-DE" sz="2800" b="0" kern="0" dirty="0" err="1" smtClean="0">
                <a:solidFill>
                  <a:srgbClr val="C80F0E"/>
                </a:solidFill>
                <a:latin typeface="Cambria" pitchFamily="18" charset="0"/>
              </a:rPr>
              <a:t>factory</a:t>
            </a:r>
            <a:r>
              <a:rPr lang="de-DE" sz="2800" b="0" kern="0" dirty="0" smtClean="0">
                <a:solidFill>
                  <a:srgbClr val="C80F0E"/>
                </a:solidFill>
                <a:latin typeface="Cambria" pitchFamily="18" charset="0"/>
              </a:rPr>
              <a:t> </a:t>
            </a:r>
            <a:r>
              <a:rPr lang="de-DE" sz="2800" b="0" kern="0" dirty="0" err="1" smtClean="0">
                <a:solidFill>
                  <a:srgbClr val="C80F0E"/>
                </a:solidFill>
                <a:latin typeface="Cambria" pitchFamily="18" charset="0"/>
              </a:rPr>
              <a:t>management</a:t>
            </a:r>
            <a:r>
              <a:rPr lang="de-DE" sz="2800" b="0" kern="0" dirty="0" smtClean="0">
                <a:solidFill>
                  <a:srgbClr val="C80F0E"/>
                </a:solidFill>
                <a:latin typeface="Cambria" pitchFamily="18" charset="0"/>
              </a:rPr>
              <a:t> </a:t>
            </a:r>
            <a:r>
              <a:rPr lang="de-DE" b="0" kern="0" dirty="0" smtClean="0">
                <a:solidFill>
                  <a:srgbClr val="C80F0E"/>
                </a:solidFill>
                <a:latin typeface="Cambria" pitchFamily="18" charset="0"/>
              </a:rPr>
              <a:t>/ </a:t>
            </a:r>
            <a:r>
              <a:rPr lang="de-DE" b="0" kern="0" dirty="0" err="1" smtClean="0">
                <a:solidFill>
                  <a:srgbClr val="C80F0E"/>
                </a:solidFill>
                <a:latin typeface="Cambria" pitchFamily="18" charset="0"/>
              </a:rPr>
              <a:t>correlation</a:t>
            </a:r>
            <a:r>
              <a:rPr lang="de-DE" b="0" kern="0" dirty="0" smtClean="0">
                <a:solidFill>
                  <a:srgbClr val="C80F0E"/>
                </a:solidFill>
                <a:latin typeface="Cambria" pitchFamily="18" charset="0"/>
              </a:rPr>
              <a:t> </a:t>
            </a:r>
            <a:r>
              <a:rPr lang="de-DE" b="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between</a:t>
            </a:r>
            <a:r>
              <a:rPr lang="de-DE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b="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good</a:t>
            </a:r>
            <a:r>
              <a:rPr lang="de-DE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b="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working</a:t>
            </a:r>
            <a:r>
              <a:rPr lang="de-DE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b="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conditions</a:t>
            </a:r>
            <a:r>
              <a:rPr lang="de-DE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and </a:t>
            </a:r>
            <a:r>
              <a:rPr lang="de-DE" b="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productivity</a:t>
            </a:r>
            <a:r>
              <a:rPr lang="de-DE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; </a:t>
            </a:r>
            <a:endParaRPr lang="en-US" b="0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"/>
              <a:tabLst>
                <a:tab pos="2190750" algn="l"/>
              </a:tabLst>
              <a:defRPr/>
            </a:pPr>
            <a:r>
              <a:rPr lang="en-GB" sz="2800" b="0" kern="0" dirty="0" smtClean="0">
                <a:solidFill>
                  <a:srgbClr val="C80F0E"/>
                </a:solidFill>
                <a:latin typeface="Cambria" pitchFamily="18" charset="0"/>
              </a:rPr>
              <a:t>Lack </a:t>
            </a:r>
            <a:r>
              <a:rPr lang="en-GB" sz="2800" b="0" kern="0" dirty="0">
                <a:solidFill>
                  <a:srgbClr val="C80F0E"/>
                </a:solidFill>
                <a:latin typeface="Cambria" pitchFamily="18" charset="0"/>
              </a:rPr>
              <a:t>of local SCP </a:t>
            </a:r>
            <a:r>
              <a:rPr lang="en-GB" sz="2800" b="0" kern="0" dirty="0" smtClean="0">
                <a:solidFill>
                  <a:srgbClr val="C80F0E"/>
                </a:solidFill>
                <a:latin typeface="Cambria" pitchFamily="18" charset="0"/>
              </a:rPr>
              <a:t>services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"/>
              <a:tabLst>
                <a:tab pos="2190750" algn="l"/>
              </a:tabLst>
              <a:defRPr/>
            </a:pPr>
            <a:r>
              <a:rPr lang="en-GB" sz="2800" b="0" kern="0" dirty="0" smtClean="0">
                <a:solidFill>
                  <a:srgbClr val="C80F0E"/>
                </a:solidFill>
                <a:latin typeface="Cambria" pitchFamily="18" charset="0"/>
              </a:rPr>
              <a:t>Lack of skilled workers /</a:t>
            </a:r>
            <a:r>
              <a:rPr lang="en-GB" sz="2800" b="0" kern="0" smtClean="0">
                <a:solidFill>
                  <a:srgbClr val="C80F0E"/>
                </a:solidFill>
                <a:latin typeface="Cambria" pitchFamily="18" charset="0"/>
              </a:rPr>
              <a:t>vocational training</a:t>
            </a:r>
            <a:endParaRPr lang="en-GB" sz="2800" b="0" kern="0" dirty="0" smtClean="0">
              <a:solidFill>
                <a:srgbClr val="C80F0E"/>
              </a:solidFill>
              <a:latin typeface="Cambria" pitchFamily="18" charset="0"/>
            </a:endParaRP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"/>
              <a:tabLst>
                <a:tab pos="2190750" algn="l"/>
              </a:tabLst>
              <a:defRPr/>
            </a:pPr>
            <a:r>
              <a:rPr lang="en-GB" sz="2800" b="0" kern="0" dirty="0" smtClean="0">
                <a:solidFill>
                  <a:srgbClr val="C80F0E"/>
                </a:solidFill>
                <a:latin typeface="Cambria" pitchFamily="18" charset="0"/>
              </a:rPr>
              <a:t>Social dialogue </a:t>
            </a:r>
            <a:r>
              <a:rPr lang="en-GB" sz="2800" b="0" kern="0" dirty="0" smtClean="0">
                <a:solidFill>
                  <a:schemeClr val="tx1"/>
                </a:solidFill>
                <a:latin typeface="Cambria" pitchFamily="18" charset="0"/>
              </a:rPr>
              <a:t>structures</a:t>
            </a:r>
            <a:endParaRPr lang="en-US" sz="2800" b="0" kern="0" dirty="0">
              <a:solidFill>
                <a:schemeClr val="tx1"/>
              </a:solidFill>
              <a:latin typeface="Cambria" pitchFamily="18" charset="0"/>
            </a:endParaRPr>
          </a:p>
          <a:p>
            <a:pPr marL="342900" lvl="0" indent="-342900" eaLnBrk="1" hangingPunct="1">
              <a:spcBef>
                <a:spcPts val="18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"/>
              <a:tabLst>
                <a:tab pos="2190750" algn="l"/>
              </a:tabLst>
              <a:defRPr/>
            </a:pPr>
            <a:endParaRPr lang="de-DE" b="0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  <a:p>
            <a:pPr lvl="0" eaLnBrk="1" hangingPunct="1">
              <a:spcBef>
                <a:spcPts val="1800"/>
              </a:spcBef>
              <a:spcAft>
                <a:spcPts val="600"/>
              </a:spcAft>
              <a:buClr>
                <a:schemeClr val="accent2"/>
              </a:buClr>
              <a:tabLst>
                <a:tab pos="2190750" algn="l"/>
              </a:tabLst>
              <a:defRPr/>
            </a:pPr>
            <a:endParaRPr lang="de-DE" b="0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30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/>
          <p:nvPr/>
        </p:nvSpPr>
        <p:spPr bwMode="auto">
          <a:xfrm>
            <a:off x="0" y="1905000"/>
            <a:ext cx="9144000" cy="4753501"/>
          </a:xfrm>
          <a:prstGeom prst="rect">
            <a:avLst/>
          </a:prstGeom>
          <a:solidFill>
            <a:srgbClr val="F2E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0" dirty="0" smtClean="0">
                <a:solidFill>
                  <a:schemeClr val="tx1"/>
                </a:solidFill>
                <a:latin typeface="Cambria" pitchFamily="18" charset="0"/>
              </a:rPr>
              <a:t>The concept of SMART Myanmar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dirty="0" smtClean="0">
                <a:solidFill>
                  <a:schemeClr val="tx1"/>
                </a:solidFill>
                <a:latin typeface="Cambria" pitchFamily="18" charset="0"/>
              </a:rPr>
              <a:t>Pool of </a:t>
            </a:r>
            <a:r>
              <a:rPr lang="en-US" sz="2400" b="0" dirty="0" smtClean="0">
                <a:solidFill>
                  <a:schemeClr val="accent2"/>
                </a:solidFill>
                <a:latin typeface="Cambria" pitchFamily="18" charset="0"/>
              </a:rPr>
              <a:t>local experts on productivity and compliance in garment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dirty="0" smtClean="0">
                <a:solidFill>
                  <a:schemeClr val="tx1"/>
                </a:solidFill>
                <a:latin typeface="Cambria" pitchFamily="18" charset="0"/>
              </a:rPr>
              <a:t>Associations and chambers </a:t>
            </a:r>
            <a:r>
              <a:rPr lang="en-US" sz="2400" b="0" dirty="0" smtClean="0">
                <a:solidFill>
                  <a:schemeClr val="accent2"/>
                </a:solidFill>
                <a:latin typeface="Cambria" pitchFamily="18" charset="0"/>
              </a:rPr>
              <a:t>to generate income </a:t>
            </a:r>
            <a:r>
              <a:rPr lang="en-US" sz="2400" b="0" dirty="0" smtClean="0">
                <a:solidFill>
                  <a:schemeClr val="tx1"/>
                </a:solidFill>
                <a:latin typeface="Cambria" pitchFamily="18" charset="0"/>
              </a:rPr>
              <a:t>and introduce services to members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dirty="0" smtClean="0">
                <a:solidFill>
                  <a:schemeClr val="tx1"/>
                </a:solidFill>
                <a:latin typeface="Cambria" pitchFamily="18" charset="0"/>
              </a:rPr>
              <a:t>Tools like </a:t>
            </a:r>
            <a:r>
              <a:rPr lang="en-US" sz="2400" b="0" dirty="0" smtClean="0">
                <a:solidFill>
                  <a:schemeClr val="accent2"/>
                </a:solidFill>
                <a:latin typeface="Cambria" pitchFamily="18" charset="0"/>
              </a:rPr>
              <a:t>guidebooks</a:t>
            </a:r>
            <a:r>
              <a:rPr lang="en-US" sz="2400" b="0" dirty="0" smtClean="0">
                <a:solidFill>
                  <a:schemeClr val="tx1"/>
                </a:solidFill>
                <a:latin typeface="Cambria" pitchFamily="18" charset="0"/>
              </a:rPr>
              <a:t>, posters, videos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dirty="0" smtClean="0">
                <a:solidFill>
                  <a:schemeClr val="tx1"/>
                </a:solidFill>
                <a:latin typeface="Cambria" pitchFamily="18" charset="0"/>
              </a:rPr>
              <a:t>The voluntary Code of Conduct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dirty="0" smtClean="0">
                <a:solidFill>
                  <a:schemeClr val="tx1"/>
                </a:solidFill>
                <a:latin typeface="Cambria" pitchFamily="18" charset="0"/>
              </a:rPr>
              <a:t>CSR campaign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dirty="0" smtClean="0">
                <a:solidFill>
                  <a:schemeClr val="tx1"/>
                </a:solidFill>
                <a:latin typeface="Cambria" pitchFamily="18" charset="0"/>
              </a:rPr>
              <a:t>Compliance Academy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dirty="0" smtClean="0">
                <a:solidFill>
                  <a:schemeClr val="tx1"/>
                </a:solidFill>
                <a:latin typeface="Cambria" pitchFamily="18" charset="0"/>
              </a:rPr>
              <a:t>Productivity improvement catalogues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dirty="0" smtClean="0">
                <a:solidFill>
                  <a:schemeClr val="tx1"/>
                </a:solidFill>
                <a:latin typeface="Cambria" pitchFamily="18" charset="0"/>
              </a:rPr>
              <a:t>Production </a:t>
            </a:r>
            <a:r>
              <a:rPr lang="en-US" sz="2400" b="0" dirty="0" smtClean="0">
                <a:solidFill>
                  <a:schemeClr val="accent2"/>
                </a:solidFill>
                <a:latin typeface="Cambria" pitchFamily="18" charset="0"/>
              </a:rPr>
              <a:t>planning software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dirty="0" smtClean="0">
                <a:solidFill>
                  <a:schemeClr val="accent2"/>
                </a:solidFill>
                <a:latin typeface="Cambria" pitchFamily="18" charset="0"/>
              </a:rPr>
              <a:t>Matchmaking EU buyers </a:t>
            </a:r>
            <a:r>
              <a:rPr lang="en-US" sz="2400" b="0" dirty="0" smtClean="0">
                <a:solidFill>
                  <a:schemeClr val="tx1"/>
                </a:solidFill>
                <a:latin typeface="Cambria" pitchFamily="18" charset="0"/>
              </a:rPr>
              <a:t>to MM factories as a tool to increase OHS</a:t>
            </a:r>
          </a:p>
          <a:p>
            <a:pPr algn="ctr"/>
            <a:endParaRPr lang="en-US" sz="2400" dirty="0" smtClean="0"/>
          </a:p>
          <a:p>
            <a:pPr algn="ctr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75901" y="80194"/>
            <a:ext cx="6495803" cy="598068"/>
          </a:xfrm>
        </p:spPr>
        <p:txBody>
          <a:bodyPr/>
          <a:lstStyle/>
          <a:p>
            <a:r>
              <a:rPr lang="en-US" sz="3200" dirty="0"/>
              <a:t>Replication </a:t>
            </a:r>
            <a:r>
              <a:rPr lang="en-US" sz="3200" dirty="0" smtClean="0"/>
              <a:t>potential  SMART</a:t>
            </a:r>
            <a:r>
              <a:rPr lang="en-US" sz="3200" dirty="0"/>
              <a:t/>
            </a:r>
            <a:br>
              <a:rPr lang="en-US" sz="3200" dirty="0"/>
            </a:br>
            <a:endParaRPr lang="en-US" sz="3000" dirty="0"/>
          </a:p>
        </p:txBody>
      </p:sp>
      <p:pic>
        <p:nvPicPr>
          <p:cNvPr id="5" name="Picture 4" descr="Social Compliance-illustr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7754" y="98970"/>
            <a:ext cx="1144686" cy="596738"/>
          </a:xfrm>
          <a:prstGeom prst="rect">
            <a:avLst/>
          </a:prstGeom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6642781"/>
            <a:ext cx="9144000" cy="233362"/>
          </a:xfrm>
          <a:prstGeom prst="rect">
            <a:avLst/>
          </a:prstGeom>
          <a:solidFill>
            <a:srgbClr val="2D803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289F30"/>
              </a:solidFill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7893050" y="6620542"/>
            <a:ext cx="927100" cy="2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200" b="0" dirty="0" smtClean="0">
                <a:solidFill>
                  <a:schemeClr val="bg1"/>
                </a:solidFill>
              </a:rPr>
              <a:t>Slide </a:t>
            </a:r>
            <a:fld id="{327115CA-E6A4-425F-BB4F-A64D48743A27}" type="slidenum">
              <a:rPr lang="de-DE" sz="1200" b="0">
                <a:solidFill>
                  <a:schemeClr val="bg1"/>
                </a:solidFill>
              </a:rPr>
              <a:pPr/>
              <a:t>35</a:t>
            </a:fld>
            <a:endParaRPr lang="de-DE" sz="1200" b="0" dirty="0">
              <a:solidFill>
                <a:schemeClr val="bg1"/>
              </a:solidFill>
            </a:endParaRPr>
          </a:p>
        </p:txBody>
      </p:sp>
      <p:pic>
        <p:nvPicPr>
          <p:cNvPr id="10" name="Picture 9" descr="Smart Myanmar5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88" y="81400"/>
            <a:ext cx="1994868" cy="81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2095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/>
          <p:nvPr/>
        </p:nvSpPr>
        <p:spPr bwMode="auto">
          <a:xfrm>
            <a:off x="0" y="1905000"/>
            <a:ext cx="9144000" cy="4753501"/>
          </a:xfrm>
          <a:prstGeom prst="rect">
            <a:avLst/>
          </a:prstGeom>
          <a:solidFill>
            <a:srgbClr val="F2E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GB" b="0" dirty="0">
                <a:solidFill>
                  <a:schemeClr val="accent2"/>
                </a:solidFill>
                <a:latin typeface="Cambria" pitchFamily="18" charset="0"/>
              </a:rPr>
              <a:t>Upscale </a:t>
            </a:r>
            <a:r>
              <a:rPr lang="en-GB" b="0" dirty="0" smtClean="0">
                <a:solidFill>
                  <a:schemeClr val="accent2"/>
                </a:solidFill>
                <a:latin typeface="Cambria" pitchFamily="18" charset="0"/>
              </a:rPr>
              <a:t>SMART compliance academy </a:t>
            </a:r>
            <a:r>
              <a:rPr lang="en-GB" b="0" dirty="0" smtClean="0">
                <a:solidFill>
                  <a:schemeClr val="tx1"/>
                </a:solidFill>
                <a:latin typeface="Cambria" pitchFamily="18" charset="0"/>
              </a:rPr>
              <a:t>to more factories, continue productivity enhancement program </a:t>
            </a:r>
            <a:r>
              <a:rPr lang="en-GB" b="0" dirty="0" err="1" smtClean="0">
                <a:solidFill>
                  <a:schemeClr val="tx1"/>
                </a:solidFill>
                <a:latin typeface="Cambria" pitchFamily="18" charset="0"/>
              </a:rPr>
              <a:t>throughSCP</a:t>
            </a:r>
            <a:r>
              <a:rPr lang="en-GB" b="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b="0" dirty="0">
                <a:solidFill>
                  <a:schemeClr val="tx1"/>
                </a:solidFill>
                <a:latin typeface="Cambria" pitchFamily="18" charset="0"/>
              </a:rPr>
              <a:t>consultants </a:t>
            </a:r>
            <a:r>
              <a:rPr lang="en-GB" b="0" dirty="0" smtClean="0">
                <a:solidFill>
                  <a:schemeClr val="tx1"/>
                </a:solidFill>
                <a:latin typeface="Cambria" pitchFamily="18" charset="0"/>
              </a:rPr>
              <a:t>to support compliance with the MGMA </a:t>
            </a:r>
            <a:r>
              <a:rPr lang="en-GB" b="0" dirty="0" err="1" smtClean="0">
                <a:solidFill>
                  <a:schemeClr val="tx1"/>
                </a:solidFill>
                <a:latin typeface="Cambria" pitchFamily="18" charset="0"/>
              </a:rPr>
              <a:t>CoC</a:t>
            </a:r>
            <a:endParaRPr lang="en-GB" b="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de-DE" b="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e-DE" b="0" dirty="0" smtClean="0">
                <a:solidFill>
                  <a:schemeClr val="tx1"/>
                </a:solidFill>
                <a:latin typeface="Cambria" pitchFamily="18" charset="0"/>
              </a:rPr>
              <a:t>MGMA </a:t>
            </a:r>
            <a:r>
              <a:rPr lang="de-DE" b="0" dirty="0" err="1">
                <a:solidFill>
                  <a:schemeClr val="accent2"/>
                </a:solidFill>
                <a:latin typeface="Cambria" pitchFamily="18" charset="0"/>
              </a:rPr>
              <a:t>compliance</a:t>
            </a:r>
            <a:r>
              <a:rPr lang="de-DE" b="0" dirty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de-DE" b="0" dirty="0" err="1">
                <a:solidFill>
                  <a:schemeClr val="accent2"/>
                </a:solidFill>
                <a:latin typeface="Cambria" pitchFamily="18" charset="0"/>
              </a:rPr>
              <a:t>award</a:t>
            </a:r>
            <a:endParaRPr lang="de-DE" b="0" dirty="0">
              <a:solidFill>
                <a:schemeClr val="accent2"/>
              </a:solidFill>
              <a:latin typeface="Cambria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GB" b="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b="0" dirty="0" smtClean="0">
                <a:solidFill>
                  <a:schemeClr val="accent2"/>
                </a:solidFill>
                <a:latin typeface="Cambria" pitchFamily="18" charset="0"/>
              </a:rPr>
              <a:t>Forum with banks  </a:t>
            </a:r>
            <a:r>
              <a:rPr lang="en-GB" b="0" dirty="0">
                <a:solidFill>
                  <a:schemeClr val="tx1"/>
                </a:solidFill>
                <a:latin typeface="Cambria" pitchFamily="18" charset="0"/>
              </a:rPr>
              <a:t>to </a:t>
            </a:r>
            <a:r>
              <a:rPr lang="en-GB" b="0" dirty="0" err="1">
                <a:solidFill>
                  <a:schemeClr val="tx1"/>
                </a:solidFill>
                <a:latin typeface="Cambria" pitchFamily="18" charset="0"/>
              </a:rPr>
              <a:t>prefinance</a:t>
            </a:r>
            <a:r>
              <a:rPr lang="en-GB" b="0" dirty="0">
                <a:solidFill>
                  <a:schemeClr val="tx1"/>
                </a:solidFill>
                <a:latin typeface="Cambria" pitchFamily="18" charset="0"/>
              </a:rPr>
              <a:t> orders (Letter of credit)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 b="0" dirty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b="0" dirty="0" smtClean="0">
                <a:solidFill>
                  <a:schemeClr val="tx1"/>
                </a:solidFill>
                <a:latin typeface="Cambria" pitchFamily="18" charset="0"/>
              </a:rPr>
              <a:t>Continue </a:t>
            </a:r>
            <a:r>
              <a:rPr lang="en-GB" b="0" dirty="0" smtClean="0">
                <a:solidFill>
                  <a:schemeClr val="accent2"/>
                </a:solidFill>
                <a:latin typeface="Cambria" pitchFamily="18" charset="0"/>
              </a:rPr>
              <a:t>cooperation with ILO </a:t>
            </a:r>
            <a:r>
              <a:rPr lang="en-GB" b="0" dirty="0" smtClean="0">
                <a:solidFill>
                  <a:schemeClr val="tx1"/>
                </a:solidFill>
                <a:latin typeface="Cambria" pitchFamily="18" charset="0"/>
              </a:rPr>
              <a:t>on industrial relations and factory inspections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 b="0" dirty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e-DE" b="0" dirty="0" smtClean="0">
                <a:solidFill>
                  <a:schemeClr val="accent2"/>
                </a:solidFill>
                <a:latin typeface="Cambria" pitchFamily="18" charset="0"/>
              </a:rPr>
              <a:t>Close </a:t>
            </a:r>
            <a:r>
              <a:rPr lang="de-DE" b="0" dirty="0" err="1" smtClean="0">
                <a:solidFill>
                  <a:schemeClr val="accent2"/>
                </a:solidFill>
                <a:latin typeface="Cambria" pitchFamily="18" charset="0"/>
              </a:rPr>
              <a:t>cooperation</a:t>
            </a:r>
            <a:r>
              <a:rPr lang="de-DE" b="0" dirty="0" smtClean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de-DE" b="0" dirty="0" err="1" smtClean="0">
                <a:solidFill>
                  <a:schemeClr val="accent2"/>
                </a:solidFill>
                <a:latin typeface="Cambria" pitchFamily="18" charset="0"/>
              </a:rPr>
              <a:t>with</a:t>
            </a:r>
            <a:r>
              <a:rPr lang="de-DE" b="0" dirty="0" smtClean="0">
                <a:solidFill>
                  <a:schemeClr val="accent2"/>
                </a:solidFill>
                <a:latin typeface="Cambria" pitchFamily="18" charset="0"/>
              </a:rPr>
              <a:t> EU </a:t>
            </a:r>
            <a:r>
              <a:rPr lang="de-DE" b="0" dirty="0" err="1" smtClean="0">
                <a:solidFill>
                  <a:schemeClr val="accent2"/>
                </a:solidFill>
                <a:latin typeface="Cambria" pitchFamily="18" charset="0"/>
              </a:rPr>
              <a:t>brands</a:t>
            </a:r>
            <a:r>
              <a:rPr lang="de-DE" b="0" dirty="0" smtClean="0">
                <a:solidFill>
                  <a:schemeClr val="accent2"/>
                </a:solidFill>
                <a:latin typeface="Cambria" pitchFamily="18" charset="0"/>
              </a:rPr>
              <a:t>/</a:t>
            </a:r>
            <a:r>
              <a:rPr lang="de-DE" b="0" dirty="0" err="1" smtClean="0">
                <a:solidFill>
                  <a:schemeClr val="accent2"/>
                </a:solidFill>
                <a:latin typeface="Cambria" pitchFamily="18" charset="0"/>
              </a:rPr>
              <a:t>buyers</a:t>
            </a:r>
            <a:r>
              <a:rPr lang="de-DE" b="0" dirty="0" smtClean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 pitchFamily="18" charset="0"/>
              </a:rPr>
              <a:t>factory</a:t>
            </a:r>
            <a:r>
              <a:rPr lang="de-DE" b="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 pitchFamily="18" charset="0"/>
              </a:rPr>
              <a:t>training</a:t>
            </a:r>
            <a:endParaRPr lang="de-DE" b="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de-DE" b="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e-DE" b="0" dirty="0" err="1" smtClean="0">
                <a:solidFill>
                  <a:schemeClr val="tx1"/>
                </a:solidFill>
                <a:latin typeface="Cambria" pitchFamily="18" charset="0"/>
              </a:rPr>
              <a:t>Production</a:t>
            </a:r>
            <a:r>
              <a:rPr lang="de-DE" b="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 pitchFamily="18" charset="0"/>
              </a:rPr>
              <a:t>of</a:t>
            </a:r>
            <a:r>
              <a:rPr lang="de-DE" b="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dirty="0" err="1" smtClean="0">
                <a:solidFill>
                  <a:schemeClr val="accent2"/>
                </a:solidFill>
                <a:latin typeface="Cambria" pitchFamily="18" charset="0"/>
              </a:rPr>
              <a:t>replication</a:t>
            </a:r>
            <a:r>
              <a:rPr lang="de-DE" b="0" dirty="0" smtClean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de-DE" b="0" dirty="0" err="1" smtClean="0">
                <a:solidFill>
                  <a:schemeClr val="accent2"/>
                </a:solidFill>
                <a:latin typeface="Cambria" pitchFamily="18" charset="0"/>
              </a:rPr>
              <a:t>tools</a:t>
            </a:r>
            <a:r>
              <a:rPr lang="de-DE" b="0" dirty="0" smtClean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de-DE" b="0" dirty="0">
                <a:solidFill>
                  <a:schemeClr val="tx1"/>
                </a:solidFill>
                <a:latin typeface="Cambria" pitchFamily="18" charset="0"/>
              </a:rPr>
              <a:t>(</a:t>
            </a:r>
            <a:r>
              <a:rPr lang="de-DE" b="0" dirty="0" err="1">
                <a:solidFill>
                  <a:schemeClr val="tx1"/>
                </a:solidFill>
                <a:latin typeface="Cambria" pitchFamily="18" charset="0"/>
              </a:rPr>
              <a:t>guidebooks</a:t>
            </a:r>
            <a:r>
              <a:rPr lang="de-DE" b="0" dirty="0" smtClean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de-DE" b="0" dirty="0" err="1" smtClean="0">
                <a:solidFill>
                  <a:schemeClr val="tx1"/>
                </a:solidFill>
                <a:latin typeface="Cambria" pitchFamily="18" charset="0"/>
              </a:rPr>
              <a:t>vidoes</a:t>
            </a:r>
            <a:r>
              <a:rPr lang="de-DE" b="0" dirty="0" smtClean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de-DE" b="0" dirty="0" err="1" smtClean="0">
                <a:solidFill>
                  <a:schemeClr val="tx1"/>
                </a:solidFill>
                <a:latin typeface="Cambria" pitchFamily="18" charset="0"/>
              </a:rPr>
              <a:t>case</a:t>
            </a:r>
            <a:r>
              <a:rPr lang="de-DE" b="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mbria" pitchFamily="18" charset="0"/>
              </a:rPr>
              <a:t>studies</a:t>
            </a:r>
            <a:r>
              <a:rPr lang="de-DE" b="0" dirty="0" smtClean="0">
                <a:solidFill>
                  <a:schemeClr val="tx1"/>
                </a:solidFill>
                <a:latin typeface="Cambria" pitchFamily="18" charset="0"/>
              </a:rPr>
              <a:t>)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 b="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75901" y="80194"/>
            <a:ext cx="6495803" cy="598068"/>
          </a:xfrm>
        </p:spPr>
        <p:txBody>
          <a:bodyPr/>
          <a:lstStyle/>
          <a:p>
            <a:r>
              <a:rPr lang="en-US" sz="3200" dirty="0"/>
              <a:t>Future outlook</a:t>
            </a:r>
            <a:br>
              <a:rPr lang="en-US" sz="3200" dirty="0"/>
            </a:br>
            <a:endParaRPr lang="en-US" sz="3000" dirty="0"/>
          </a:p>
        </p:txBody>
      </p:sp>
      <p:pic>
        <p:nvPicPr>
          <p:cNvPr id="5" name="Picture 4" descr="Social Compliance-illustr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7754" y="98970"/>
            <a:ext cx="1144686" cy="596738"/>
          </a:xfrm>
          <a:prstGeom prst="rect">
            <a:avLst/>
          </a:prstGeom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6642781"/>
            <a:ext cx="9144000" cy="233362"/>
          </a:xfrm>
          <a:prstGeom prst="rect">
            <a:avLst/>
          </a:prstGeom>
          <a:solidFill>
            <a:srgbClr val="2D803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289F30"/>
              </a:solidFill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7893050" y="6620542"/>
            <a:ext cx="927100" cy="2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200" b="0" dirty="0" smtClean="0">
                <a:solidFill>
                  <a:schemeClr val="bg1"/>
                </a:solidFill>
              </a:rPr>
              <a:t>Slide </a:t>
            </a:r>
            <a:fld id="{327115CA-E6A4-425F-BB4F-A64D48743A27}" type="slidenum">
              <a:rPr lang="de-DE" sz="1200" b="0">
                <a:solidFill>
                  <a:schemeClr val="bg1"/>
                </a:solidFill>
              </a:rPr>
              <a:pPr/>
              <a:t>36</a:t>
            </a:fld>
            <a:endParaRPr lang="de-DE" sz="1200" b="0" dirty="0">
              <a:solidFill>
                <a:schemeClr val="bg1"/>
              </a:solidFill>
            </a:endParaRPr>
          </a:p>
        </p:txBody>
      </p:sp>
      <p:pic>
        <p:nvPicPr>
          <p:cNvPr id="10" name="Picture 9" descr="Smart Myanmar5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88" y="81400"/>
            <a:ext cx="1994868" cy="81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7741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/>
          <p:nvPr/>
        </p:nvSpPr>
        <p:spPr bwMode="auto">
          <a:xfrm>
            <a:off x="0" y="1495096"/>
            <a:ext cx="9144000" cy="4753501"/>
          </a:xfrm>
          <a:prstGeom prst="rect">
            <a:avLst/>
          </a:prstGeom>
          <a:solidFill>
            <a:srgbClr val="F2E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75901" y="80194"/>
            <a:ext cx="6495803" cy="598068"/>
          </a:xfrm>
        </p:spPr>
        <p:txBody>
          <a:bodyPr/>
          <a:lstStyle/>
          <a:p>
            <a:r>
              <a:rPr lang="de-DE" sz="3000" dirty="0" smtClean="0"/>
              <a:t>Summary</a:t>
            </a:r>
            <a:endParaRPr lang="en-US" sz="3000" dirty="0"/>
          </a:p>
        </p:txBody>
      </p:sp>
      <p:pic>
        <p:nvPicPr>
          <p:cNvPr id="5" name="Picture 4" descr="Social Compliance-illustr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7754" y="98970"/>
            <a:ext cx="1144686" cy="596738"/>
          </a:xfrm>
          <a:prstGeom prst="rect">
            <a:avLst/>
          </a:prstGeom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6642781"/>
            <a:ext cx="9144000" cy="233362"/>
          </a:xfrm>
          <a:prstGeom prst="rect">
            <a:avLst/>
          </a:prstGeom>
          <a:solidFill>
            <a:srgbClr val="2D803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289F30"/>
              </a:solidFill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7893050" y="6620542"/>
            <a:ext cx="927100" cy="2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200" b="0" dirty="0" smtClean="0">
                <a:solidFill>
                  <a:schemeClr val="bg1"/>
                </a:solidFill>
              </a:rPr>
              <a:t>Slide </a:t>
            </a:r>
            <a:fld id="{327115CA-E6A4-425F-BB4F-A64D48743A27}" type="slidenum">
              <a:rPr lang="de-DE" sz="1200" b="0">
                <a:solidFill>
                  <a:schemeClr val="bg1"/>
                </a:solidFill>
              </a:rPr>
              <a:pPr/>
              <a:t>37</a:t>
            </a:fld>
            <a:endParaRPr lang="de-DE" sz="1200" b="0" dirty="0">
              <a:solidFill>
                <a:schemeClr val="bg1"/>
              </a:solidFill>
            </a:endParaRPr>
          </a:p>
        </p:txBody>
      </p:sp>
      <p:pic>
        <p:nvPicPr>
          <p:cNvPr id="10" name="Picture 9" descr="Smart Myanmar5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88" y="81400"/>
            <a:ext cx="1994868" cy="8140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4285" y="1616206"/>
            <a:ext cx="8055429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" charset="2"/>
              <a:buChar char=""/>
            </a:pPr>
            <a:r>
              <a:rPr lang="de-D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Capacity</a:t>
            </a:r>
            <a:r>
              <a:rPr lang="de-D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building</a:t>
            </a:r>
            <a:r>
              <a:rPr lang="de-D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for</a:t>
            </a:r>
            <a:r>
              <a:rPr lang="de-D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MGMA  = a </a:t>
            </a:r>
            <a:r>
              <a:rPr lang="de-D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success</a:t>
            </a:r>
            <a:endParaRPr lang="de-DE" sz="2800" b="0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" charset="2"/>
              <a:buChar char=""/>
            </a:pPr>
            <a:r>
              <a:rPr lang="de-D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Factories</a:t>
            </a:r>
            <a:r>
              <a:rPr lang="de-D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sz="2800" b="0" dirty="0" smtClean="0">
                <a:solidFill>
                  <a:schemeClr val="accent2"/>
                </a:solidFill>
                <a:latin typeface="Cambria" pitchFamily="18" charset="0"/>
              </a:rPr>
              <a:t>open </a:t>
            </a:r>
            <a:r>
              <a:rPr lang="de-DE" sz="2800" b="0" dirty="0" err="1" smtClean="0">
                <a:solidFill>
                  <a:schemeClr val="accent2"/>
                </a:solidFill>
                <a:latin typeface="Cambria" pitchFamily="18" charset="0"/>
              </a:rPr>
              <a:t>minded</a:t>
            </a:r>
            <a:r>
              <a:rPr lang="de-DE" sz="2800" b="0" dirty="0" smtClean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de-D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to</a:t>
            </a:r>
            <a:r>
              <a:rPr lang="de-D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implement</a:t>
            </a:r>
            <a:r>
              <a:rPr lang="de-D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changes</a:t>
            </a:r>
            <a:r>
              <a:rPr lang="de-D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" charset="2"/>
              <a:buChar char=""/>
            </a:pPr>
            <a:r>
              <a:rPr lang="de-DE" sz="2800" b="0" dirty="0" smtClean="0">
                <a:solidFill>
                  <a:schemeClr val="accent2"/>
                </a:solidFill>
                <a:latin typeface="Cambria" pitchFamily="18" charset="0"/>
              </a:rPr>
              <a:t>Access </a:t>
            </a:r>
            <a:r>
              <a:rPr lang="de-DE" sz="2800" b="0" dirty="0" err="1" smtClean="0">
                <a:solidFill>
                  <a:schemeClr val="accent2"/>
                </a:solidFill>
                <a:latin typeface="Cambria" pitchFamily="18" charset="0"/>
              </a:rPr>
              <a:t>to</a:t>
            </a:r>
            <a:r>
              <a:rPr lang="de-DE" sz="2800" b="0" dirty="0" smtClean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de-DE" sz="2800" b="0" dirty="0" err="1" smtClean="0">
                <a:solidFill>
                  <a:schemeClr val="accent2"/>
                </a:solidFill>
                <a:latin typeface="Cambria" pitchFamily="18" charset="0"/>
              </a:rPr>
              <a:t>finance</a:t>
            </a:r>
            <a:r>
              <a:rPr lang="de-DE" sz="2800" b="0" dirty="0" smtClean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de-D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is</a:t>
            </a:r>
            <a:r>
              <a:rPr lang="de-D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vital </a:t>
            </a:r>
            <a:r>
              <a:rPr lang="de-D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for</a:t>
            </a:r>
            <a:r>
              <a:rPr lang="de-D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the</a:t>
            </a:r>
            <a:r>
              <a:rPr lang="de-D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industry</a:t>
            </a:r>
            <a:r>
              <a:rPr lang="de-D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to</a:t>
            </a:r>
            <a:r>
              <a:rPr lang="de-D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develop</a:t>
            </a:r>
            <a:endParaRPr lang="de-DE" sz="2800" b="0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" charset="2"/>
              <a:buChar char=""/>
            </a:pPr>
            <a:r>
              <a:rPr lang="de-D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Many</a:t>
            </a:r>
            <a:r>
              <a:rPr lang="de-D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sz="2800" b="0" dirty="0" smtClean="0">
                <a:solidFill>
                  <a:schemeClr val="accent2"/>
                </a:solidFill>
                <a:latin typeface="Cambria" pitchFamily="18" charset="0"/>
              </a:rPr>
              <a:t>promising </a:t>
            </a:r>
            <a:r>
              <a:rPr lang="de-DE" sz="2800" b="0" dirty="0" err="1" smtClean="0">
                <a:solidFill>
                  <a:schemeClr val="accent2"/>
                </a:solidFill>
                <a:latin typeface="Cambria" pitchFamily="18" charset="0"/>
              </a:rPr>
              <a:t>steps</a:t>
            </a:r>
            <a:r>
              <a:rPr lang="de-DE" sz="2800" b="0" dirty="0" smtClean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de-D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were</a:t>
            </a:r>
            <a:r>
              <a:rPr lang="de-D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taken</a:t>
            </a:r>
            <a:r>
              <a:rPr lang="de-D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by</a:t>
            </a:r>
            <a:r>
              <a:rPr lang="de-D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all </a:t>
            </a:r>
            <a:r>
              <a:rPr lang="de-D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stakholders</a:t>
            </a:r>
            <a:endParaRPr lang="de-D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" charset="2"/>
              <a:buChar char=""/>
            </a:pPr>
            <a:r>
              <a:rPr lang="de-DE" sz="2800" b="0" dirty="0" err="1" smtClean="0">
                <a:solidFill>
                  <a:schemeClr val="accent2"/>
                </a:solidFill>
                <a:latin typeface="Cambria" pitchFamily="18" charset="0"/>
              </a:rPr>
              <a:t>Challenges</a:t>
            </a:r>
            <a:r>
              <a:rPr lang="de-DE" sz="2800" b="0" dirty="0" smtClean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de-DE" sz="2800" b="0" dirty="0" err="1" smtClean="0">
                <a:solidFill>
                  <a:schemeClr val="accent2"/>
                </a:solidFill>
                <a:latin typeface="Cambria" pitchFamily="18" charset="0"/>
              </a:rPr>
              <a:t>remain</a:t>
            </a:r>
            <a:r>
              <a:rPr lang="de-DE" sz="2800" b="0" dirty="0" smtClean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de-D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(</a:t>
            </a:r>
            <a:r>
              <a:rPr lang="de-D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for</a:t>
            </a:r>
            <a:r>
              <a:rPr lang="de-D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local</a:t>
            </a:r>
            <a:r>
              <a:rPr lang="de-D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factories</a:t>
            </a:r>
            <a:r>
              <a:rPr lang="de-D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) </a:t>
            </a:r>
            <a:r>
              <a:rPr lang="de-DE" sz="28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to</a:t>
            </a:r>
            <a:r>
              <a:rPr lang="de-DE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de-DE" sz="28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reach</a:t>
            </a:r>
            <a:r>
              <a:rPr lang="de-DE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international </a:t>
            </a:r>
            <a:r>
              <a:rPr lang="de-D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standards</a:t>
            </a:r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" charset="2"/>
              <a:buChar char=""/>
            </a:pPr>
            <a:r>
              <a:rPr lang="de-DE" sz="2800" b="0" dirty="0" smtClean="0">
                <a:solidFill>
                  <a:schemeClr val="accent2"/>
                </a:solidFill>
                <a:latin typeface="Cambria" pitchFamily="18" charset="0"/>
              </a:rPr>
              <a:t>Intervention </a:t>
            </a:r>
            <a:r>
              <a:rPr lang="de-DE" sz="2800" b="0" dirty="0" err="1" smtClean="0">
                <a:solidFill>
                  <a:schemeClr val="tx1"/>
                </a:solidFill>
                <a:latin typeface="Cambria" pitchFamily="18" charset="0"/>
              </a:rPr>
              <a:t>by</a:t>
            </a:r>
            <a:r>
              <a:rPr lang="de-DE" sz="2800" b="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sz="2800" b="0" dirty="0" err="1" smtClean="0">
                <a:solidFill>
                  <a:schemeClr val="tx1"/>
                </a:solidFill>
                <a:latin typeface="Cambria" pitchFamily="18" charset="0"/>
              </a:rPr>
              <a:t>many</a:t>
            </a:r>
            <a:r>
              <a:rPr lang="de-DE" sz="2800" b="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sz="2800" b="0" dirty="0" err="1" smtClean="0">
                <a:solidFill>
                  <a:schemeClr val="tx1"/>
                </a:solidFill>
                <a:latin typeface="Cambria" pitchFamily="18" charset="0"/>
              </a:rPr>
              <a:t>stakeholders</a:t>
            </a:r>
            <a:r>
              <a:rPr lang="de-DE" sz="2800" b="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de-DE" sz="2800" b="0" dirty="0" err="1" smtClean="0">
                <a:solidFill>
                  <a:schemeClr val="tx1"/>
                </a:solidFill>
                <a:latin typeface="Cambria" pitchFamily="18" charset="0"/>
              </a:rPr>
              <a:t>needed</a:t>
            </a:r>
            <a:endParaRPr lang="de-DE" sz="2800" b="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442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mart Myanmar5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769" y="52107"/>
            <a:ext cx="5187255" cy="211666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" y="2939432"/>
            <a:ext cx="9144001" cy="3527779"/>
            <a:chOff x="-1" y="2099298"/>
            <a:chExt cx="9144001" cy="3527779"/>
          </a:xfrm>
        </p:grpSpPr>
        <p:pic>
          <p:nvPicPr>
            <p:cNvPr id="14" name="Picture 13" descr="P1030869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06308" y="2103639"/>
              <a:ext cx="2637692" cy="3516923"/>
            </a:xfrm>
            <a:prstGeom prst="rect">
              <a:avLst/>
            </a:prstGeom>
          </p:spPr>
        </p:pic>
        <p:pic>
          <p:nvPicPr>
            <p:cNvPr id="9" name="Picture 8" descr="Screen shot 2013-06-24 at 1.59.51 PM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" y="2099298"/>
              <a:ext cx="7046673" cy="3527779"/>
            </a:xfrm>
            <a:prstGeom prst="rect">
              <a:avLst/>
            </a:prstGeom>
          </p:spPr>
        </p:pic>
      </p:grpSp>
      <p:sp>
        <p:nvSpPr>
          <p:cNvPr id="10" name="Title 1"/>
          <p:cNvSpPr txBox="1">
            <a:spLocks/>
          </p:cNvSpPr>
          <p:nvPr/>
        </p:nvSpPr>
        <p:spPr>
          <a:xfrm>
            <a:off x="2735366" y="2146112"/>
            <a:ext cx="5627076" cy="59806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 i="0" baseline="0">
                <a:solidFill>
                  <a:schemeClr val="tx1"/>
                </a:solidFill>
                <a:latin typeface="Museo 500 Regular"/>
                <a:ea typeface="+mj-ea"/>
                <a:cs typeface="Museo 500 Regular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000" b="1" dirty="0" smtClean="0">
                <a:solidFill>
                  <a:schemeClr val="accent2"/>
                </a:solidFill>
              </a:rPr>
              <a:t>Thank you for your attention!</a:t>
            </a:r>
            <a:endParaRPr lang="en-US" sz="3000" b="1" dirty="0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2609" y="6447692"/>
            <a:ext cx="5306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C80F0F"/>
              </a:buClr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project is funded by the European Union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717082" y="3173233"/>
            <a:ext cx="4192439" cy="1945825"/>
          </a:xfrm>
          <a:prstGeom prst="rect">
            <a:avLst/>
          </a:prstGeom>
          <a:solidFill>
            <a:srgbClr val="85C6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860543" y="3224674"/>
            <a:ext cx="4054270" cy="185530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 i="0" baseline="0">
                <a:solidFill>
                  <a:schemeClr val="tx1"/>
                </a:solidFill>
                <a:latin typeface="Museo 500 Regular"/>
                <a:ea typeface="+mj-ea"/>
                <a:cs typeface="Museo 500 Regular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700" dirty="0" smtClean="0">
                <a:solidFill>
                  <a:srgbClr val="258036"/>
                </a:solidFill>
              </a:rPr>
              <a:t>SM</a:t>
            </a:r>
            <a:r>
              <a:rPr lang="en-US" sz="2700" dirty="0" smtClean="0">
                <a:solidFill>
                  <a:schemeClr val="bg1"/>
                </a:solidFill>
              </a:rPr>
              <a:t>Es for environmental </a:t>
            </a:r>
            <a:r>
              <a:rPr lang="en-US" sz="2700" dirty="0" smtClean="0">
                <a:solidFill>
                  <a:srgbClr val="258036"/>
                </a:solidFill>
              </a:rPr>
              <a:t>A</a:t>
            </a:r>
            <a:r>
              <a:rPr lang="en-US" sz="2700" dirty="0" smtClean="0">
                <a:solidFill>
                  <a:schemeClr val="bg1"/>
                </a:solidFill>
              </a:rPr>
              <a:t>ccountability, </a:t>
            </a:r>
            <a:br>
              <a:rPr lang="en-US" sz="2700" dirty="0" smtClean="0">
                <a:solidFill>
                  <a:schemeClr val="bg1"/>
                </a:solidFill>
              </a:rPr>
            </a:br>
            <a:r>
              <a:rPr lang="en-US" sz="2700" dirty="0" smtClean="0">
                <a:solidFill>
                  <a:srgbClr val="258036"/>
                </a:solidFill>
              </a:rPr>
              <a:t>R</a:t>
            </a:r>
            <a:r>
              <a:rPr lang="en-US" sz="2700" dirty="0" smtClean="0">
                <a:solidFill>
                  <a:schemeClr val="bg1"/>
                </a:solidFill>
              </a:rPr>
              <a:t>esponsibility and </a:t>
            </a:r>
            <a:br>
              <a:rPr lang="en-US" sz="2700" dirty="0" smtClean="0">
                <a:solidFill>
                  <a:schemeClr val="bg1"/>
                </a:solidFill>
              </a:rPr>
            </a:br>
            <a:r>
              <a:rPr lang="en-US" sz="2700" dirty="0" smtClean="0">
                <a:solidFill>
                  <a:srgbClr val="258036"/>
                </a:solidFill>
              </a:rPr>
              <a:t>T</a:t>
            </a:r>
            <a:r>
              <a:rPr lang="en-US" sz="2700" dirty="0" smtClean="0">
                <a:solidFill>
                  <a:schemeClr val="bg1"/>
                </a:solidFill>
              </a:rPr>
              <a:t>ransparency</a:t>
            </a:r>
            <a:r>
              <a:rPr lang="en-GB" sz="2700" dirty="0" smtClean="0"/>
              <a:t>  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3162" y="-159763"/>
            <a:ext cx="2524125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44368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012463" y="859692"/>
            <a:ext cx="7131538" cy="5742721"/>
          </a:xfrm>
          <a:prstGeom prst="rect">
            <a:avLst/>
          </a:prstGeom>
          <a:solidFill>
            <a:srgbClr val="F2E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03463" y="1076578"/>
            <a:ext cx="6640721" cy="4114800"/>
          </a:xfrm>
        </p:spPr>
        <p:txBody>
          <a:bodyPr/>
          <a:lstStyle/>
          <a:p>
            <a:pPr marL="0" indent="0">
              <a:buNone/>
            </a:pPr>
            <a:r>
              <a:rPr lang="en-GB" sz="2600" b="1" dirty="0" smtClean="0">
                <a:solidFill>
                  <a:srgbClr val="C80F0E"/>
                </a:solidFill>
              </a:rPr>
              <a:t>3 year project (2013 – 2015) </a:t>
            </a:r>
            <a:br>
              <a:rPr lang="en-GB" sz="2600" b="1" dirty="0" smtClean="0">
                <a:solidFill>
                  <a:srgbClr val="C80F0E"/>
                </a:solidFill>
              </a:rPr>
            </a:br>
            <a:r>
              <a:rPr lang="en-GB" dirty="0" smtClean="0"/>
              <a:t>financed by the EU with a budget of 2 Mio EUR.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Overall objective: </a:t>
            </a:r>
            <a:r>
              <a:rPr lang="en-GB" sz="2600" b="1" dirty="0">
                <a:solidFill>
                  <a:srgbClr val="C80F0E"/>
                </a:solidFill>
              </a:rPr>
              <a:t>to increase the competitiveness of SMEs in the garment sector </a:t>
            </a:r>
            <a:r>
              <a:rPr lang="en-GB" dirty="0"/>
              <a:t>of Myanmar and set preconditions for replication towards other </a:t>
            </a:r>
            <a:r>
              <a:rPr lang="en-GB" dirty="0" smtClean="0"/>
              <a:t>sectors.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Specific objective: Production and consumption of </a:t>
            </a:r>
            <a:r>
              <a:rPr lang="en-GB" sz="2600" b="1" dirty="0">
                <a:solidFill>
                  <a:srgbClr val="C80F0E"/>
                </a:solidFill>
              </a:rPr>
              <a:t>sustainably manufactured garment </a:t>
            </a:r>
            <a:r>
              <a:rPr lang="en-GB" dirty="0"/>
              <a:t>from Myanmar is improved</a:t>
            </a:r>
            <a:endParaRPr lang="en-US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40326" y="217716"/>
            <a:ext cx="5103657" cy="598068"/>
          </a:xfrm>
        </p:spPr>
        <p:txBody>
          <a:bodyPr/>
          <a:lstStyle/>
          <a:p>
            <a:r>
              <a:rPr lang="en-US" sz="3000" dirty="0" smtClean="0"/>
              <a:t>What is SMART Myanmar?</a:t>
            </a:r>
            <a:endParaRPr lang="en-US" sz="3000" dirty="0"/>
          </a:p>
        </p:txBody>
      </p:sp>
      <p:pic>
        <p:nvPicPr>
          <p:cNvPr id="6" name="Picture 5" descr="switchasia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356" y="1519946"/>
            <a:ext cx="1711146" cy="14879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72909" y="1465"/>
            <a:ext cx="6637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91AB07"/>
                </a:solidFill>
                <a:latin typeface="Arial Black"/>
                <a:cs typeface="Arial Black"/>
              </a:rPr>
              <a:t>I</a:t>
            </a:r>
            <a:endParaRPr lang="en-US" sz="9600" dirty="0">
              <a:solidFill>
                <a:srgbClr val="91AB07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858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973385" y="1270000"/>
            <a:ext cx="7170615" cy="5332413"/>
          </a:xfrm>
          <a:prstGeom prst="rect">
            <a:avLst/>
          </a:prstGeom>
          <a:solidFill>
            <a:srgbClr val="F2E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48267" y="1957042"/>
            <a:ext cx="6895733" cy="4776751"/>
          </a:xfrm>
        </p:spPr>
        <p:txBody>
          <a:bodyPr/>
          <a:lstStyle/>
          <a:p>
            <a:pPr lvl="0">
              <a:spcAft>
                <a:spcPts val="2400"/>
              </a:spcAft>
              <a:buClr>
                <a:schemeClr val="accent2"/>
              </a:buClr>
            </a:pPr>
            <a:r>
              <a:rPr lang="en-GB" sz="2600" b="1" dirty="0" smtClean="0">
                <a:solidFill>
                  <a:srgbClr val="C80F0E"/>
                </a:solidFill>
              </a:rPr>
              <a:t>MGMA </a:t>
            </a:r>
            <a:r>
              <a:rPr lang="en-GB" sz="2600" dirty="0" smtClean="0"/>
              <a:t>offers</a:t>
            </a:r>
            <a:r>
              <a:rPr lang="en-GB" sz="2600" b="1" dirty="0" smtClean="0">
                <a:solidFill>
                  <a:srgbClr val="C80F0E"/>
                </a:solidFill>
              </a:rPr>
              <a:t> services </a:t>
            </a:r>
            <a:r>
              <a:rPr lang="en-GB" dirty="0" smtClean="0"/>
              <a:t>to promote </a:t>
            </a:r>
            <a:r>
              <a:rPr lang="en-GB" sz="2600" b="1" dirty="0" smtClean="0">
                <a:solidFill>
                  <a:srgbClr val="C80F0E"/>
                </a:solidFill>
              </a:rPr>
              <a:t> </a:t>
            </a:r>
            <a:r>
              <a:rPr lang="en-GB" sz="2600" dirty="0" smtClean="0"/>
              <a:t>and channel </a:t>
            </a:r>
            <a:r>
              <a:rPr lang="en-GB" sz="2600" b="1" dirty="0" smtClean="0">
                <a:solidFill>
                  <a:srgbClr val="C80F0E"/>
                </a:solidFill>
              </a:rPr>
              <a:t>Sustainable Consumption &amp; Production </a:t>
            </a:r>
            <a:r>
              <a:rPr lang="en-GB" dirty="0" smtClean="0"/>
              <a:t>(SCP) effectively. (component 1)</a:t>
            </a:r>
            <a:endParaRPr lang="en-US" dirty="0" smtClean="0"/>
          </a:p>
          <a:p>
            <a:pPr lvl="0">
              <a:spcAft>
                <a:spcPts val="2400"/>
              </a:spcAft>
              <a:buClr>
                <a:schemeClr val="accent2"/>
              </a:buClr>
            </a:pPr>
            <a:r>
              <a:rPr lang="en-GB" sz="2600" b="1" dirty="0" smtClean="0">
                <a:solidFill>
                  <a:srgbClr val="C80F0E"/>
                </a:solidFill>
              </a:rPr>
              <a:t>Production</a:t>
            </a:r>
            <a:r>
              <a:rPr lang="en-GB" dirty="0" smtClean="0"/>
              <a:t> of garments “made in Myanmar” </a:t>
            </a:r>
            <a:br>
              <a:rPr lang="en-GB" dirty="0" smtClean="0"/>
            </a:br>
            <a:r>
              <a:rPr lang="en-GB" sz="2600" b="1" dirty="0" smtClean="0">
                <a:solidFill>
                  <a:srgbClr val="C80F0E"/>
                </a:solidFill>
              </a:rPr>
              <a:t>is </a:t>
            </a:r>
            <a:r>
              <a:rPr lang="de-DE" sz="2600" b="1" dirty="0" err="1" smtClean="0">
                <a:solidFill>
                  <a:srgbClr val="C80F0E"/>
                </a:solidFill>
              </a:rPr>
              <a:t>more</a:t>
            </a:r>
            <a:r>
              <a:rPr lang="de-DE" sz="2600" b="1" dirty="0" smtClean="0">
                <a:solidFill>
                  <a:srgbClr val="C80F0E"/>
                </a:solidFill>
              </a:rPr>
              <a:t> </a:t>
            </a:r>
            <a:r>
              <a:rPr lang="de-DE" sz="2600" b="1" dirty="0" err="1" smtClean="0">
                <a:solidFill>
                  <a:srgbClr val="C80F0E"/>
                </a:solidFill>
              </a:rPr>
              <a:t>sustainable</a:t>
            </a:r>
            <a:r>
              <a:rPr lang="de-DE" b="1" dirty="0" smtClean="0">
                <a:solidFill>
                  <a:srgbClr val="C80F0E"/>
                </a:solidFill>
              </a:rPr>
              <a:t>.</a:t>
            </a:r>
            <a:r>
              <a:rPr lang="en-GB" dirty="0"/>
              <a:t> </a:t>
            </a:r>
            <a:r>
              <a:rPr lang="en-GB" dirty="0" smtClean="0"/>
              <a:t> (component 2)</a:t>
            </a:r>
          </a:p>
          <a:p>
            <a:pPr lvl="0">
              <a:spcAft>
                <a:spcPts val="2400"/>
              </a:spcAft>
              <a:buClr>
                <a:schemeClr val="accent2"/>
              </a:buClr>
            </a:pPr>
            <a:r>
              <a:rPr lang="en-GB" sz="2800" dirty="0" smtClean="0"/>
              <a:t>Myanmar’s </a:t>
            </a:r>
            <a:r>
              <a:rPr lang="en-GB" sz="2800" dirty="0"/>
              <a:t>garment factories </a:t>
            </a:r>
            <a:r>
              <a:rPr lang="en-GB" sz="2600" b="1" dirty="0">
                <a:solidFill>
                  <a:srgbClr val="C80F0E"/>
                </a:solidFill>
              </a:rPr>
              <a:t>increase exports to the EU markets</a:t>
            </a:r>
            <a:r>
              <a:rPr lang="en-GB" sz="2600" b="1" dirty="0" smtClean="0">
                <a:solidFill>
                  <a:srgbClr val="C80F0E"/>
                </a:solidFill>
              </a:rPr>
              <a:t>. </a:t>
            </a:r>
            <a:r>
              <a:rPr lang="en-GB" dirty="0" smtClean="0"/>
              <a:t>(component 3)</a:t>
            </a:r>
            <a:endParaRPr lang="en-US" dirty="0"/>
          </a:p>
          <a:p>
            <a:pPr>
              <a:spcAft>
                <a:spcPts val="2400"/>
              </a:spcAft>
              <a:buClr>
                <a:schemeClr val="accent2"/>
              </a:buClr>
            </a:pPr>
            <a:endParaRPr lang="en-US" sz="2600" b="1" dirty="0" smtClean="0">
              <a:solidFill>
                <a:srgbClr val="C80F0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28221" y="728744"/>
            <a:ext cx="7915779" cy="1873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308371" y="1186094"/>
            <a:ext cx="7835629" cy="60612"/>
          </a:xfrm>
          <a:prstGeom prst="rect">
            <a:avLst/>
          </a:prstGeom>
          <a:solidFill>
            <a:srgbClr val="2D8039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>
              <a:solidFill>
                <a:srgbClr val="24AB59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76605" y="144704"/>
            <a:ext cx="6123532" cy="598068"/>
          </a:xfrm>
        </p:spPr>
        <p:txBody>
          <a:bodyPr/>
          <a:lstStyle/>
          <a:p>
            <a:r>
              <a:rPr lang="en-US" sz="3000" dirty="0" smtClean="0"/>
              <a:t>What are the </a:t>
            </a:r>
            <a:r>
              <a:rPr lang="en-US" sz="3000" b="1" dirty="0" smtClean="0"/>
              <a:t>expected results </a:t>
            </a:r>
            <a:r>
              <a:rPr lang="en-US" sz="3000" dirty="0" smtClean="0"/>
              <a:t>of SMART Myanmar project?</a:t>
            </a:r>
            <a:endParaRPr lang="en-US" sz="3000" dirty="0"/>
          </a:p>
        </p:txBody>
      </p:sp>
      <p:pic>
        <p:nvPicPr>
          <p:cNvPr id="9" name="Picture 8" descr="switchasia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356" y="1519946"/>
            <a:ext cx="1711146" cy="148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0625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GMA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7136" y="2501672"/>
            <a:ext cx="1880593" cy="218221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1" y="840155"/>
            <a:ext cx="9144000" cy="1844988"/>
          </a:xfrm>
          <a:prstGeom prst="rect">
            <a:avLst/>
          </a:prstGeom>
          <a:solidFill>
            <a:srgbClr val="F2E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04257" y="199133"/>
            <a:ext cx="2528994" cy="598068"/>
          </a:xfrm>
        </p:spPr>
        <p:txBody>
          <a:bodyPr/>
          <a:lstStyle/>
          <a:p>
            <a:r>
              <a:rPr lang="en-US" sz="3000" dirty="0" smtClean="0"/>
              <a:t>Our Partners</a:t>
            </a:r>
            <a:endParaRPr lang="en-US" sz="3000" dirty="0"/>
          </a:p>
        </p:txBody>
      </p:sp>
      <p:pic>
        <p:nvPicPr>
          <p:cNvPr id="4" name="Picture 3" descr="UMFCCI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8585" y="2758900"/>
            <a:ext cx="1990295" cy="1837197"/>
          </a:xfrm>
          <a:prstGeom prst="rect">
            <a:avLst/>
          </a:prstGeom>
        </p:spPr>
      </p:pic>
      <p:pic>
        <p:nvPicPr>
          <p:cNvPr id="7" name="Picture 6" descr="Myanmar-flag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3141" y="1081888"/>
            <a:ext cx="2145241" cy="1346002"/>
          </a:xfrm>
          <a:prstGeom prst="rect">
            <a:avLst/>
          </a:prstGeom>
        </p:spPr>
      </p:pic>
      <p:pic>
        <p:nvPicPr>
          <p:cNvPr id="10" name="Picture 9" descr="gesverband.t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2173" y="5547264"/>
            <a:ext cx="2901696" cy="691896"/>
          </a:xfrm>
          <a:prstGeom prst="rect">
            <a:avLst/>
          </a:prstGeom>
        </p:spPr>
      </p:pic>
      <p:pic>
        <p:nvPicPr>
          <p:cNvPr id="11" name="Picture 10" descr="ADFIAP.t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902" y="4884930"/>
            <a:ext cx="1703163" cy="1518369"/>
          </a:xfrm>
          <a:prstGeom prst="rect">
            <a:avLst/>
          </a:prstGeom>
        </p:spPr>
      </p:pic>
      <p:pic>
        <p:nvPicPr>
          <p:cNvPr id="12" name="Picture 11" descr="Sheffield Chamber-kl.t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7244" y="4796028"/>
            <a:ext cx="2274454" cy="1475321"/>
          </a:xfrm>
          <a:prstGeom prst="rect">
            <a:avLst/>
          </a:prstGeom>
        </p:spPr>
      </p:pic>
      <p:pic>
        <p:nvPicPr>
          <p:cNvPr id="13" name="Picture 12" descr="sequa_engl.t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882" y="3214423"/>
            <a:ext cx="3696817" cy="986344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03012" y="2696147"/>
            <a:ext cx="2258825" cy="48862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 i="0" baseline="0">
                <a:solidFill>
                  <a:schemeClr val="tx1"/>
                </a:solidFill>
                <a:latin typeface="Museo 500 Regular"/>
                <a:ea typeface="+mj-ea"/>
                <a:cs typeface="Museo 500 Regular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smtClean="0"/>
              <a:t>Lead Agency</a:t>
            </a:r>
            <a:endParaRPr lang="en-US" sz="2400" dirty="0"/>
          </a:p>
        </p:txBody>
      </p:sp>
      <p:pic>
        <p:nvPicPr>
          <p:cNvPr id="2050" name="Picture 2" descr="http://www.eurogrant.de/newsletter/131211-Dateien/europa_flagg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587" y="1081887"/>
            <a:ext cx="2052275" cy="136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eurogrant.de/newsletter/131211-Dateien/europa_flagg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2220" y="103717"/>
            <a:ext cx="906309" cy="60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0298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276207" y="859692"/>
            <a:ext cx="6867794" cy="5742721"/>
          </a:xfrm>
          <a:prstGeom prst="rect">
            <a:avLst/>
          </a:prstGeom>
          <a:solidFill>
            <a:srgbClr val="F2E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38822" y="3198146"/>
            <a:ext cx="6380553" cy="2467434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3200" b="1" dirty="0" err="1" smtClean="0">
                <a:solidFill>
                  <a:schemeClr val="accent2"/>
                </a:solidFill>
                <a:latin typeface="Museo 500 Regular"/>
                <a:cs typeface="Museo 500 Regular"/>
              </a:rPr>
              <a:t>Achievements</a:t>
            </a:r>
            <a:endParaRPr lang="de-DE" sz="3200" b="1" dirty="0" smtClean="0">
              <a:solidFill>
                <a:schemeClr val="accent2"/>
              </a:solidFill>
              <a:latin typeface="Museo 500 Regular"/>
              <a:cs typeface="Museo 500 Regular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de-DE" sz="3200" b="1" dirty="0" err="1" smtClean="0">
                <a:latin typeface="Museo 500 Regular"/>
                <a:cs typeface="Museo 500 Regular"/>
              </a:rPr>
              <a:t>Component</a:t>
            </a:r>
            <a:r>
              <a:rPr lang="de-DE" sz="3200" b="1" dirty="0">
                <a:latin typeface="Museo 500 Regular"/>
                <a:cs typeface="Museo 500 Regular"/>
              </a:rPr>
              <a:t> </a:t>
            </a:r>
            <a:r>
              <a:rPr lang="de-DE" sz="3200" b="1" dirty="0" smtClean="0">
                <a:latin typeface="Museo 500 Regular"/>
                <a:cs typeface="Museo 500 Regular"/>
              </a:rPr>
              <a:t>1: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3200" b="1" dirty="0" smtClean="0">
                <a:latin typeface="Museo 500 Regular"/>
                <a:cs typeface="Museo 500 Regular"/>
              </a:rPr>
              <a:t>BMO </a:t>
            </a:r>
            <a:r>
              <a:rPr lang="de-DE" sz="3200" b="1" dirty="0" err="1" smtClean="0">
                <a:latin typeface="Museo 500 Regular"/>
                <a:cs typeface="Museo 500 Regular"/>
              </a:rPr>
              <a:t>capacity</a:t>
            </a:r>
            <a:r>
              <a:rPr lang="de-DE" sz="3200" b="1" dirty="0" smtClean="0">
                <a:latin typeface="Museo 500 Regular"/>
                <a:cs typeface="Museo 500 Regular"/>
              </a:rPr>
              <a:t> </a:t>
            </a:r>
            <a:r>
              <a:rPr lang="de-DE" sz="3200" b="1" dirty="0" err="1" smtClean="0">
                <a:latin typeface="Museo 500 Regular"/>
                <a:cs typeface="Museo 500 Regular"/>
              </a:rPr>
              <a:t>building</a:t>
            </a:r>
            <a:r>
              <a:rPr lang="de-DE" sz="3200" b="1" dirty="0" smtClean="0">
                <a:latin typeface="Museo 500 Regular"/>
                <a:cs typeface="Museo 500 Regular"/>
              </a:rPr>
              <a:t> and SCP </a:t>
            </a:r>
            <a:r>
              <a:rPr lang="de-DE" sz="3200" b="1" dirty="0" err="1" smtClean="0">
                <a:latin typeface="Museo 500 Regular"/>
                <a:cs typeface="Museo 500 Regular"/>
              </a:rPr>
              <a:t>awareness</a:t>
            </a:r>
            <a:endParaRPr lang="de-DE" sz="3200" b="1" dirty="0" smtClean="0">
              <a:latin typeface="Museo 500 Regular"/>
              <a:cs typeface="Museo 500 Regular"/>
            </a:endParaRPr>
          </a:p>
          <a:p>
            <a:pPr>
              <a:spcBef>
                <a:spcPts val="2200"/>
              </a:spcBef>
            </a:pPr>
            <a:endParaRPr lang="en-US" dirty="0">
              <a:latin typeface="Museo 500 Regular"/>
              <a:cs typeface="Museo 500 Regul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938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973385" y="1270000"/>
            <a:ext cx="7170615" cy="5332413"/>
          </a:xfrm>
          <a:prstGeom prst="rect">
            <a:avLst/>
          </a:prstGeom>
          <a:solidFill>
            <a:srgbClr val="F2E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28221" y="753305"/>
            <a:ext cx="7915779" cy="1873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kern="0" dirty="0" smtClean="0">
                <a:solidFill>
                  <a:sysClr val="windowText" lastClr="000000"/>
                </a:solidFill>
              </a:rPr>
              <a:t>                  </a:t>
            </a:r>
            <a:endParaRPr lang="en-US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308371" y="1186094"/>
            <a:ext cx="7835629" cy="60612"/>
          </a:xfrm>
          <a:prstGeom prst="rect">
            <a:avLst/>
          </a:prstGeom>
          <a:solidFill>
            <a:srgbClr val="2D8039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>
              <a:solidFill>
                <a:srgbClr val="24AB59"/>
              </a:solidFill>
            </a:endParaRPr>
          </a:p>
        </p:txBody>
      </p:sp>
      <p:pic>
        <p:nvPicPr>
          <p:cNvPr id="9" name="Picture 8" descr="switchasia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356" y="1519946"/>
            <a:ext cx="1711146" cy="1487908"/>
          </a:xfrm>
          <a:prstGeom prst="rect">
            <a:avLst/>
          </a:prstGeom>
        </p:spPr>
      </p:pic>
      <p:sp>
        <p:nvSpPr>
          <p:cNvPr id="11" name="Text Placeholder 3"/>
          <p:cNvSpPr txBox="1">
            <a:spLocks/>
          </p:cNvSpPr>
          <p:nvPr/>
        </p:nvSpPr>
        <p:spPr>
          <a:xfrm>
            <a:off x="2197498" y="378372"/>
            <a:ext cx="6741550" cy="4419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Activity cluster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MGMA capacity building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3385" y="1519946"/>
            <a:ext cx="7040546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0" kern="0" dirty="0">
                <a:solidFill>
                  <a:schemeClr val="tx1"/>
                </a:solidFill>
                <a:latin typeface="Cambria" pitchFamily="18" charset="0"/>
              </a:rPr>
              <a:t>Trainings and workshops conducted by Sheffield Chamber </a:t>
            </a:r>
            <a:r>
              <a:rPr lang="en-US" sz="2800" b="0" kern="0" dirty="0" smtClean="0">
                <a:solidFill>
                  <a:schemeClr val="tx1"/>
                </a:solidFill>
                <a:latin typeface="Cambria" pitchFamily="18" charset="0"/>
              </a:rPr>
              <a:t>and </a:t>
            </a:r>
            <a:r>
              <a:rPr lang="en-US" sz="2800" b="0" kern="0" dirty="0" err="1" smtClean="0">
                <a:solidFill>
                  <a:schemeClr val="tx1"/>
                </a:solidFill>
                <a:latin typeface="Cambria" pitchFamily="18" charset="0"/>
              </a:rPr>
              <a:t>sequa</a:t>
            </a:r>
            <a:endParaRPr lang="en-US" sz="2800" b="0" kern="0" dirty="0">
              <a:solidFill>
                <a:schemeClr val="tx1"/>
              </a:solidFill>
              <a:latin typeface="Cambria" pitchFamily="18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Client Resource Management tool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MGMA staff titles and responsibilities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800" b="0" kern="0" dirty="0" smtClean="0">
                <a:solidFill>
                  <a:schemeClr val="tx1"/>
                </a:solidFill>
                <a:latin typeface="Cambria" pitchFamily="18" charset="0"/>
              </a:rPr>
              <a:t>Enquiry handling system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0" kern="0" dirty="0" smtClean="0">
                <a:solidFill>
                  <a:schemeClr val="tx1"/>
                </a:solidFill>
                <a:latin typeface="Cambria" pitchFamily="18" charset="0"/>
              </a:rPr>
              <a:t>Factory database facilitation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 dirty="0">
              <a:solidFill>
                <a:srgbClr val="C00000"/>
              </a:solidFill>
              <a:latin typeface="Cambria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kern="0" dirty="0" smtClean="0">
              <a:solidFill>
                <a:srgbClr val="C00000"/>
              </a:solidFill>
              <a:latin typeface="Cambria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ambria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6965" y="4225159"/>
            <a:ext cx="5260059" cy="238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6609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130043" y="870858"/>
            <a:ext cx="6840538" cy="5731556"/>
          </a:xfrm>
          <a:prstGeom prst="rect">
            <a:avLst/>
          </a:prstGeom>
          <a:solidFill>
            <a:srgbClr val="F2E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40857" y="151377"/>
            <a:ext cx="5805945" cy="598068"/>
          </a:xfrm>
        </p:spPr>
        <p:txBody>
          <a:bodyPr/>
          <a:lstStyle/>
          <a:p>
            <a:pPr algn="r"/>
            <a:r>
              <a:rPr lang="de-DE" sz="2800" dirty="0" smtClean="0"/>
              <a:t>Membership Services </a:t>
            </a:r>
            <a:r>
              <a:rPr lang="de-DE" sz="2800" dirty="0" err="1" smtClean="0"/>
              <a:t>of</a:t>
            </a:r>
            <a:r>
              <a:rPr lang="de-DE" sz="2800" dirty="0" smtClean="0"/>
              <a:t> MGMA</a:t>
            </a:r>
            <a:r>
              <a:rPr lang="de-DE" sz="3000" dirty="0" smtClean="0"/>
              <a:t/>
            </a:r>
            <a:br>
              <a:rPr lang="de-DE" sz="3000" dirty="0" smtClean="0"/>
            </a:br>
            <a:r>
              <a:rPr lang="de-DE" sz="3000" dirty="0"/>
              <a:t/>
            </a:r>
            <a:br>
              <a:rPr lang="de-DE" sz="3000" dirty="0"/>
            </a:br>
            <a:r>
              <a:rPr lang="de-DE" sz="3000" dirty="0" err="1" smtClean="0">
                <a:solidFill>
                  <a:schemeClr val="accent2"/>
                </a:solidFill>
              </a:rPr>
              <a:t>Achievements</a:t>
            </a:r>
            <a:endParaRPr lang="en-US" sz="3000" dirty="0">
              <a:solidFill>
                <a:schemeClr val="accent2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05588" y="1849171"/>
            <a:ext cx="4638839" cy="772020"/>
          </a:xfrm>
        </p:spPr>
        <p:txBody>
          <a:bodyPr>
            <a:noAutofit/>
          </a:bodyPr>
          <a:lstStyle/>
          <a:p>
            <a:pPr>
              <a:spcBef>
                <a:spcPts val="42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de-DE" b="1" dirty="0" smtClean="0"/>
              <a:t>Business </a:t>
            </a:r>
            <a:r>
              <a:rPr lang="de-DE" b="1" dirty="0" err="1" smtClean="0"/>
              <a:t>matchmaking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2000" dirty="0" err="1" smtClean="0"/>
              <a:t>commercial</a:t>
            </a:r>
            <a:r>
              <a:rPr lang="de-DE" sz="2000" dirty="0" smtClean="0"/>
              <a:t> </a:t>
            </a:r>
            <a:r>
              <a:rPr lang="de-DE" sz="2000" dirty="0" err="1" smtClean="0"/>
              <a:t>service</a:t>
            </a:r>
            <a:r>
              <a:rPr lang="de-DE" sz="2000" dirty="0" smtClean="0"/>
              <a:t> </a:t>
            </a:r>
            <a:r>
              <a:rPr lang="de-DE" sz="2000" dirty="0" err="1" smtClean="0"/>
              <a:t>launched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err="1" smtClean="0"/>
              <a:t>revenue</a:t>
            </a:r>
            <a:r>
              <a:rPr lang="de-DE" sz="2000" dirty="0" smtClean="0"/>
              <a:t> </a:t>
            </a:r>
            <a:r>
              <a:rPr lang="de-DE" sz="2000" dirty="0" err="1" smtClean="0"/>
              <a:t>generated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MGMA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>
              <a:spcBef>
                <a:spcPts val="42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de-DE" b="1" dirty="0" smtClean="0"/>
              <a:t>Research </a:t>
            </a:r>
            <a:r>
              <a:rPr lang="de-DE" b="1" dirty="0" err="1" smtClean="0"/>
              <a:t>services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2000" dirty="0" err="1" smtClean="0"/>
              <a:t>membership</a:t>
            </a:r>
            <a:r>
              <a:rPr lang="de-DE" sz="2000" dirty="0" smtClean="0"/>
              <a:t> </a:t>
            </a:r>
            <a:r>
              <a:rPr lang="de-DE" sz="2000" dirty="0" err="1" smtClean="0"/>
              <a:t>directory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err="1" smtClean="0"/>
              <a:t>Sector</a:t>
            </a:r>
            <a:r>
              <a:rPr lang="de-DE" sz="2000" dirty="0" smtClean="0"/>
              <a:t> </a:t>
            </a:r>
            <a:r>
              <a:rPr lang="de-DE" sz="2000" dirty="0" err="1" smtClean="0"/>
              <a:t>research</a:t>
            </a:r>
            <a:r>
              <a:rPr lang="de-DE" sz="2000" dirty="0" smtClean="0"/>
              <a:t> </a:t>
            </a:r>
            <a:r>
              <a:rPr lang="de-DE" sz="2000" dirty="0" err="1" smtClean="0"/>
              <a:t>report</a:t>
            </a:r>
            <a:r>
              <a:rPr lang="de-DE" sz="2000" dirty="0" smtClean="0"/>
              <a:t> </a:t>
            </a:r>
            <a:r>
              <a:rPr lang="de-DE" sz="2000" dirty="0" err="1" smtClean="0"/>
              <a:t>launched</a:t>
            </a:r>
            <a:r>
              <a:rPr lang="de-DE" sz="2000" dirty="0" smtClean="0"/>
              <a:t> and </a:t>
            </a:r>
            <a:r>
              <a:rPr lang="de-DE" sz="2000" dirty="0" err="1" smtClean="0"/>
              <a:t>marketed</a:t>
            </a:r>
            <a:r>
              <a:rPr lang="de-DE" sz="2000" dirty="0" smtClean="0"/>
              <a:t>  </a:t>
            </a:r>
          </a:p>
          <a:p>
            <a:pPr marL="0" indent="0">
              <a:spcBef>
                <a:spcPts val="4200"/>
              </a:spcBef>
              <a:spcAft>
                <a:spcPts val="600"/>
              </a:spcAft>
              <a:buNone/>
            </a:pPr>
            <a:endParaRPr lang="de-DE" sz="2000" dirty="0" smtClean="0"/>
          </a:p>
          <a:p>
            <a:pPr marL="0" indent="0">
              <a:spcBef>
                <a:spcPts val="4200"/>
              </a:spcBef>
              <a:spcAft>
                <a:spcPts val="600"/>
              </a:spcAft>
              <a:buNone/>
            </a:pPr>
            <a:endParaRPr lang="de-DE" dirty="0" smtClean="0"/>
          </a:p>
          <a:p>
            <a:pPr>
              <a:spcBef>
                <a:spcPts val="4200"/>
              </a:spcBef>
              <a:spcAft>
                <a:spcPts val="600"/>
              </a:spcAft>
              <a:buFont typeface="Wingdings" charset="2"/>
              <a:buChar char="§"/>
            </a:pPr>
            <a:endParaRPr lang="de-DE" dirty="0"/>
          </a:p>
          <a:p>
            <a:pPr>
              <a:spcBef>
                <a:spcPts val="4200"/>
              </a:spcBef>
              <a:spcAft>
                <a:spcPts val="600"/>
              </a:spcAft>
              <a:buFont typeface="Wingdings" charset="2"/>
              <a:buChar char="§"/>
            </a:pPr>
            <a:endParaRPr lang="de-DE" b="1" dirty="0" smtClean="0"/>
          </a:p>
          <a:p>
            <a:pPr marL="0" indent="0">
              <a:spcBef>
                <a:spcPts val="4200"/>
              </a:spcBef>
              <a:spcAft>
                <a:spcPts val="600"/>
              </a:spcAft>
              <a:buNone/>
            </a:pPr>
            <a:endParaRPr lang="de-DE" b="1" dirty="0" smtClean="0"/>
          </a:p>
          <a:p>
            <a:pPr>
              <a:spcBef>
                <a:spcPts val="4200"/>
              </a:spcBef>
              <a:spcAft>
                <a:spcPts val="600"/>
              </a:spcAft>
              <a:buFont typeface="Wingdings" charset="2"/>
              <a:buChar char="§"/>
            </a:pPr>
            <a:endParaRPr lang="de-DE" b="1" dirty="0" smtClean="0"/>
          </a:p>
          <a:p>
            <a:pPr>
              <a:spcBef>
                <a:spcPts val="4200"/>
              </a:spcBef>
              <a:spcAft>
                <a:spcPts val="600"/>
              </a:spcAft>
              <a:buFont typeface="Wingdings" charset="2"/>
              <a:buChar char="§"/>
            </a:pPr>
            <a:endParaRPr lang="de-DE" b="1" dirty="0"/>
          </a:p>
          <a:p>
            <a:pPr>
              <a:spcBef>
                <a:spcPts val="4200"/>
              </a:spcBef>
              <a:buFont typeface="Wingdings" charset="2"/>
              <a:buChar char="§"/>
            </a:pPr>
            <a:endParaRPr lang="de-DE" b="1" dirty="0">
              <a:latin typeface="Cambria" pitchFamily="18" charset="0"/>
            </a:endParaRPr>
          </a:p>
          <a:p>
            <a:pPr lvl="0">
              <a:spcBef>
                <a:spcPts val="4200"/>
              </a:spcBef>
              <a:buFont typeface="Wingdings" charset="2"/>
              <a:buChar char="§"/>
            </a:pPr>
            <a:endParaRPr lang="en-US" b="1" dirty="0">
              <a:latin typeface="Cambria" pitchFamily="18" charset="0"/>
            </a:endParaRPr>
          </a:p>
          <a:p>
            <a:pPr>
              <a:spcBef>
                <a:spcPts val="4200"/>
              </a:spcBef>
              <a:buFont typeface="Wingdings" charset="2"/>
              <a:buChar char="§"/>
            </a:pPr>
            <a:endParaRPr lang="en-US" b="1" dirty="0">
              <a:latin typeface="Cambria" pitchFamily="18" charset="0"/>
            </a:endParaRPr>
          </a:p>
          <a:p>
            <a:pPr lvl="0">
              <a:spcBef>
                <a:spcPts val="4200"/>
              </a:spcBef>
              <a:buFont typeface="Wingdings" charset="2"/>
              <a:buChar char="§"/>
            </a:pPr>
            <a:endParaRPr lang="en-US" b="1" dirty="0">
              <a:latin typeface="Cambria" pitchFamily="18" charset="0"/>
            </a:endParaRPr>
          </a:p>
          <a:p>
            <a:pPr>
              <a:spcBef>
                <a:spcPts val="4200"/>
              </a:spcBef>
              <a:buFont typeface="Wingdings" charset="2"/>
              <a:buChar char="§"/>
            </a:pPr>
            <a:endParaRPr lang="en-US" b="1" dirty="0" smtClean="0"/>
          </a:p>
          <a:p>
            <a:pPr>
              <a:spcBef>
                <a:spcPts val="4200"/>
              </a:spcBef>
              <a:buFont typeface="Wingdings" charset="2"/>
              <a:buChar char="§"/>
            </a:pPr>
            <a:endParaRPr lang="en-US" b="1" dirty="0"/>
          </a:p>
        </p:txBody>
      </p:sp>
      <p:sp>
        <p:nvSpPr>
          <p:cNvPr id="5" name="Pentagon 4"/>
          <p:cNvSpPr/>
          <p:nvPr/>
        </p:nvSpPr>
        <p:spPr bwMode="auto">
          <a:xfrm rot="16200000">
            <a:off x="756974" y="2807608"/>
            <a:ext cx="5043714" cy="1170213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1262744" y="3631978"/>
            <a:ext cx="4032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3600" dirty="0">
                <a:solidFill>
                  <a:schemeClr val="accent2"/>
                </a:solidFill>
              </a:rPr>
              <a:t>Capacity building </a:t>
            </a:r>
          </a:p>
        </p:txBody>
      </p:sp>
      <p:pic>
        <p:nvPicPr>
          <p:cNvPr id="11" name="Picture 10" descr="MGMA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79" y="3084286"/>
            <a:ext cx="2338271" cy="27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8056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TZ-DE">
  <a:themeElements>
    <a:clrScheme name="GTZ-DE">
      <a:dk1>
        <a:srgbClr val="000000"/>
      </a:dk1>
      <a:lt1>
        <a:srgbClr val="FFFFFF"/>
      </a:lt1>
      <a:dk2>
        <a:srgbClr val="727272"/>
      </a:dk2>
      <a:lt2>
        <a:srgbClr val="D9D9D9"/>
      </a:lt2>
      <a:accent1>
        <a:srgbClr val="4B859F"/>
      </a:accent1>
      <a:accent2>
        <a:srgbClr val="C80F0E"/>
      </a:accent2>
      <a:accent3>
        <a:srgbClr val="DEDEAF"/>
      </a:accent3>
      <a:accent4>
        <a:srgbClr val="939393"/>
      </a:accent4>
      <a:accent5>
        <a:srgbClr val="9AB0BA"/>
      </a:accent5>
      <a:accent6>
        <a:srgbClr val="BABA93"/>
      </a:accent6>
      <a:hlink>
        <a:srgbClr val="0000FF"/>
      </a:hlink>
      <a:folHlink>
        <a:srgbClr val="800080"/>
      </a:folHlink>
    </a:clrScheme>
    <a:fontScheme name="GT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1621</Words>
  <Application>Microsoft Office PowerPoint</Application>
  <PresentationFormat>On-screen Show (4:3)</PresentationFormat>
  <Paragraphs>461</Paragraphs>
  <Slides>38</Slides>
  <Notes>36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GTZ-DE</vt:lpstr>
      <vt:lpstr>Slide 1</vt:lpstr>
      <vt:lpstr>Slide 2</vt:lpstr>
      <vt:lpstr>Table of content</vt:lpstr>
      <vt:lpstr>What is SMART Myanmar?</vt:lpstr>
      <vt:lpstr>What are the expected results of SMART Myanmar project?</vt:lpstr>
      <vt:lpstr>Our Partners</vt:lpstr>
      <vt:lpstr>Slide 7</vt:lpstr>
      <vt:lpstr>Slide 8</vt:lpstr>
      <vt:lpstr>Membership Services of MGMA  Achievements</vt:lpstr>
      <vt:lpstr>Membership Services of MGMA  Achievements</vt:lpstr>
      <vt:lpstr>Slide 11</vt:lpstr>
      <vt:lpstr>Slide 12</vt:lpstr>
      <vt:lpstr>Slide 13</vt:lpstr>
      <vt:lpstr>Slide 14</vt:lpstr>
      <vt:lpstr>Activity cluster SMART  Compliance Academy</vt:lpstr>
      <vt:lpstr>Topics compliance academy 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Remaining challenges</vt:lpstr>
      <vt:lpstr>Replication potential  SMART </vt:lpstr>
      <vt:lpstr>Future outlook </vt:lpstr>
      <vt:lpstr>Summary</vt:lpstr>
      <vt:lpstr>Slide 38</vt:lpstr>
    </vt:vector>
  </TitlesOfParts>
  <Company>GIZ GmbH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Powerpoint-Leerfolie deutsch, Stand Januar 2011</dc:title>
  <dc:creator>Simone Lehmann</dc:creator>
  <cp:keywords>GIZ-Leerfolie</cp:keywords>
  <cp:lastModifiedBy>Boyet</cp:lastModifiedBy>
  <cp:revision>1015</cp:revision>
  <cp:lastPrinted>2015-03-29T11:58:05Z</cp:lastPrinted>
  <dcterms:created xsi:type="dcterms:W3CDTF">2009-01-02T12:52:23Z</dcterms:created>
  <dcterms:modified xsi:type="dcterms:W3CDTF">2015-04-23T08:08:15Z</dcterms:modified>
</cp:coreProperties>
</file>